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53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674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36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687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127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24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05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169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89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448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267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DB29D-DE3E-4601-A0E0-A3C5ABDFC64C}" type="datetimeFigureOut">
              <a:rPr lang="ru-RU" smtClean="0"/>
              <a:t>31.08.2020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BFF2D-B75D-439C-B844-2C596DD085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879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microsoft.com/office/2007/relationships/hdphoto" Target="../media/hdphoto4.wdp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20.jpeg"/><Relationship Id="rId12" Type="http://schemas.openxmlformats.org/officeDocument/2006/relationships/image" Target="../media/image2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microsoft.com/office/2007/relationships/hdphoto" Target="../media/hdphoto5.wdp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2" y="0"/>
            <a:ext cx="12226332" cy="6858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730719" y="-1062641"/>
            <a:ext cx="5298109" cy="898328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6267362" y="-1013696"/>
            <a:ext cx="5298109" cy="898328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150860" y="5373191"/>
            <a:ext cx="4704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500000"/>
                </a:solidFill>
              </a:rPr>
              <a:t>Я.Ф. </a:t>
            </a:r>
            <a:r>
              <a:rPr lang="ru-RU" sz="1400" b="1" dirty="0" smtClean="0">
                <a:solidFill>
                  <a:srgbClr val="500000"/>
                </a:solidFill>
              </a:rPr>
              <a:t>Каган-</a:t>
            </a:r>
            <a:r>
              <a:rPr lang="ru-RU" sz="1400" b="1" dirty="0" err="1" smtClean="0">
                <a:solidFill>
                  <a:srgbClr val="500000"/>
                </a:solidFill>
              </a:rPr>
              <a:t>Шабшай</a:t>
            </a:r>
            <a:r>
              <a:rPr lang="ru-RU" sz="1400" b="1" dirty="0" smtClean="0">
                <a:solidFill>
                  <a:srgbClr val="500000"/>
                </a:solidFill>
              </a:rPr>
              <a:t> (</a:t>
            </a:r>
            <a:r>
              <a:rPr lang="ru-RU" sz="1400" b="1" dirty="0">
                <a:solidFill>
                  <a:srgbClr val="500000"/>
                </a:solidFill>
              </a:rPr>
              <a:t>1877-1939</a:t>
            </a:r>
            <a:r>
              <a:rPr lang="ru-RU" sz="1400" b="1" dirty="0" smtClean="0">
                <a:solidFill>
                  <a:srgbClr val="500000"/>
                </a:solidFill>
              </a:rPr>
              <a:t>) </a:t>
            </a:r>
            <a:r>
              <a:rPr lang="ru-RU" sz="1400" dirty="0" smtClean="0">
                <a:solidFill>
                  <a:srgbClr val="500000"/>
                </a:solidFill>
              </a:rPr>
              <a:t>- легендарная фигура                             в истории отечественной науки и образования, </a:t>
            </a:r>
          </a:p>
          <a:p>
            <a:r>
              <a:rPr lang="ru-RU" sz="1400" dirty="0" smtClean="0">
                <a:solidFill>
                  <a:srgbClr val="500000"/>
                </a:solidFill>
              </a:rPr>
              <a:t>ученый, инженер, профессор. </a:t>
            </a:r>
            <a:endParaRPr lang="ru-RU" sz="1400" dirty="0">
              <a:solidFill>
                <a:srgbClr val="5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80718" y="6309278"/>
            <a:ext cx="5398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1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80719" y="699616"/>
            <a:ext cx="5298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i="1" dirty="0">
                <a:solidFill>
                  <a:srgbClr val="500000"/>
                </a:solidFill>
              </a:rPr>
              <a:t>Яков </a:t>
            </a:r>
            <a:r>
              <a:rPr lang="ru-RU" sz="2000" b="1" i="1" dirty="0" err="1">
                <a:solidFill>
                  <a:srgbClr val="500000"/>
                </a:solidFill>
              </a:rPr>
              <a:t>Фавиевич</a:t>
            </a:r>
            <a:r>
              <a:rPr lang="ru-RU" sz="2000" b="1" i="1" dirty="0">
                <a:solidFill>
                  <a:srgbClr val="500000"/>
                </a:solidFill>
              </a:rPr>
              <a:t> </a:t>
            </a:r>
            <a:r>
              <a:rPr lang="ru-RU" sz="2000" b="1" i="1" dirty="0" smtClean="0">
                <a:solidFill>
                  <a:srgbClr val="500000"/>
                </a:solidFill>
              </a:rPr>
              <a:t>Каган-</a:t>
            </a:r>
            <a:r>
              <a:rPr lang="ru-RU" sz="2000" b="1" i="1" dirty="0" err="1" smtClean="0">
                <a:solidFill>
                  <a:srgbClr val="500000"/>
                </a:solidFill>
              </a:rPr>
              <a:t>Шабшай</a:t>
            </a:r>
            <a:r>
              <a:rPr lang="ru-RU" sz="2000" b="1" i="1" dirty="0" smtClean="0">
                <a:solidFill>
                  <a:srgbClr val="500000"/>
                </a:solidFill>
              </a:rPr>
              <a:t> </a:t>
            </a:r>
          </a:p>
          <a:p>
            <a:pPr algn="ctr"/>
            <a:r>
              <a:rPr lang="ru-RU" b="1" dirty="0">
                <a:solidFill>
                  <a:srgbClr val="500000"/>
                </a:solidFill>
              </a:rPr>
              <a:t>О</a:t>
            </a:r>
            <a:r>
              <a:rPr lang="ru-RU" b="1" dirty="0" smtClean="0">
                <a:solidFill>
                  <a:srgbClr val="500000"/>
                </a:solidFill>
              </a:rPr>
              <a:t>снователь Московского </a:t>
            </a:r>
            <a:r>
              <a:rPr lang="ru-RU" b="1" dirty="0" err="1">
                <a:solidFill>
                  <a:srgbClr val="500000"/>
                </a:solidFill>
              </a:rPr>
              <a:t>станкоинструментального</a:t>
            </a:r>
            <a:r>
              <a:rPr lang="ru-RU" b="1" dirty="0">
                <a:solidFill>
                  <a:srgbClr val="500000"/>
                </a:solidFill>
              </a:rPr>
              <a:t> института</a:t>
            </a:r>
            <a:endParaRPr lang="ru-RU" b="1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78" y="1820369"/>
            <a:ext cx="2419556" cy="3355399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6542536" y="812755"/>
            <a:ext cx="500442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 smtClean="0"/>
              <a:t>Яков </a:t>
            </a:r>
            <a:r>
              <a:rPr lang="ru-RU" sz="900" dirty="0" err="1" smtClean="0"/>
              <a:t>Фавиевич</a:t>
            </a:r>
            <a:r>
              <a:rPr lang="ru-RU" sz="900" dirty="0" smtClean="0"/>
              <a:t> Каган родился </a:t>
            </a:r>
            <a:r>
              <a:rPr lang="ru-RU" sz="900" b="1" dirty="0" smtClean="0"/>
              <a:t>25 июня 1877 </a:t>
            </a:r>
            <a:r>
              <a:rPr lang="ru-RU" sz="900" dirty="0" smtClean="0"/>
              <a:t>года в Вильно, в еврейской семье.</a:t>
            </a:r>
          </a:p>
          <a:p>
            <a:r>
              <a:rPr lang="ru-RU" sz="900" b="1" dirty="0" smtClean="0"/>
              <a:t>В 1896 году </a:t>
            </a:r>
            <a:r>
              <a:rPr lang="ru-RU" sz="900" dirty="0" smtClean="0"/>
              <a:t>окончил Могилевскую гимназию, поступил в Киевский университет на медицинский факультет.</a:t>
            </a:r>
          </a:p>
          <a:p>
            <a:r>
              <a:rPr lang="ru-RU" sz="900" b="1" dirty="0" smtClean="0"/>
              <a:t>В 1897—1898 годах </a:t>
            </a:r>
            <a:r>
              <a:rPr lang="ru-RU" sz="900" dirty="0" smtClean="0"/>
              <a:t>оставил медицинский факультет и перевелся на физико-математический факультет.</a:t>
            </a:r>
          </a:p>
          <a:p>
            <a:r>
              <a:rPr lang="ru-RU" sz="900" b="1" dirty="0" smtClean="0"/>
              <a:t>В 1901 году </a:t>
            </a:r>
            <a:r>
              <a:rPr lang="ru-RU" sz="900" dirty="0" smtClean="0"/>
              <a:t>окончил физико-математический факультет Императорского университета Святого Владимира.</a:t>
            </a:r>
          </a:p>
          <a:p>
            <a:r>
              <a:rPr lang="ru-RU" sz="900" b="1" dirty="0" smtClean="0"/>
              <a:t>В 1902 году </a:t>
            </a:r>
            <a:r>
              <a:rPr lang="ru-RU" sz="900" dirty="0" smtClean="0"/>
              <a:t>держал Государственный экзамен при Новороссийском университете, сдал его с дипломом I степени.</a:t>
            </a:r>
          </a:p>
          <a:p>
            <a:r>
              <a:rPr lang="ru-RU" sz="900" b="1" dirty="0" smtClean="0"/>
              <a:t>В 1902—1904 годах </a:t>
            </a:r>
            <a:r>
              <a:rPr lang="ru-RU" sz="900" dirty="0" smtClean="0"/>
              <a:t>учился в </a:t>
            </a:r>
            <a:r>
              <a:rPr lang="ru-RU" sz="900" dirty="0" err="1" smtClean="0"/>
              <a:t>Льежском</a:t>
            </a:r>
            <a:r>
              <a:rPr lang="ru-RU" sz="900" dirty="0" smtClean="0"/>
              <a:t> электротехническом институте в Бельгии, который окончил в 1904 году с отличием.</a:t>
            </a:r>
          </a:p>
          <a:p>
            <a:r>
              <a:rPr lang="ru-RU" sz="900" b="1" dirty="0" smtClean="0"/>
              <a:t>До 1905 года </a:t>
            </a:r>
            <a:r>
              <a:rPr lang="ru-RU" sz="900" dirty="0" smtClean="0"/>
              <a:t>работал в Берлине у Сименс-</a:t>
            </a:r>
            <a:r>
              <a:rPr lang="ru-RU" sz="900" dirty="0" err="1" smtClean="0"/>
              <a:t>Шуккерта</a:t>
            </a:r>
            <a:r>
              <a:rPr lang="ru-RU" sz="900" dirty="0" smtClean="0"/>
              <a:t>.</a:t>
            </a:r>
          </a:p>
          <a:p>
            <a:r>
              <a:rPr lang="ru-RU" sz="900" b="1" dirty="0" smtClean="0"/>
              <a:t>С 1905 по 1910 годы </a:t>
            </a:r>
            <a:r>
              <a:rPr lang="ru-RU" sz="900" dirty="0" smtClean="0"/>
              <a:t>работал в качестве инженера-электрика на заводе «Русского электрического Общества </a:t>
            </a:r>
            <a:r>
              <a:rPr lang="ru-RU" sz="900" dirty="0" err="1" smtClean="0"/>
              <a:t>Вестингауз</a:t>
            </a:r>
            <a:r>
              <a:rPr lang="ru-RU" sz="900" dirty="0" smtClean="0"/>
              <a:t>» в Москве.</a:t>
            </a:r>
          </a:p>
          <a:p>
            <a:r>
              <a:rPr lang="ru-RU" sz="900" b="1" dirty="0" smtClean="0"/>
              <a:t>С 1910 по 1920 годы </a:t>
            </a:r>
            <a:r>
              <a:rPr lang="ru-RU" sz="900" dirty="0" smtClean="0"/>
              <a:t>занимался экспертной и консультационной деятельностью на ряде фабрик и заводов промышленных областей − России и Урала (Варшава−Пермь по горизонтали и Петербург−Ростов по вертикали)</a:t>
            </a:r>
          </a:p>
          <a:p>
            <a:r>
              <a:rPr lang="ru-RU" sz="900" b="1" dirty="0" smtClean="0"/>
              <a:t>В 1920 году </a:t>
            </a:r>
            <a:r>
              <a:rPr lang="ru-RU" sz="900" dirty="0" smtClean="0"/>
              <a:t>создал институт инженеров-электриков-производственников, позже переименованный в Государственный </a:t>
            </a:r>
            <a:r>
              <a:rPr lang="ru-RU" sz="900" dirty="0" err="1" smtClean="0"/>
              <a:t>Электростроительный</a:t>
            </a:r>
            <a:r>
              <a:rPr lang="ru-RU" sz="900" dirty="0" smtClean="0"/>
              <a:t> Институт имени Я. Ф. Каган-</a:t>
            </a:r>
            <a:r>
              <a:rPr lang="ru-RU" sz="900" dirty="0" err="1" smtClean="0"/>
              <a:t>Шабшая</a:t>
            </a:r>
            <a:r>
              <a:rPr lang="ru-RU" sz="900" dirty="0" smtClean="0"/>
              <a:t>, был директором, профессором и руководителем кафедры электромашиностроения </a:t>
            </a:r>
            <a:r>
              <a:rPr lang="ru-RU" sz="900" b="1" dirty="0" smtClean="0"/>
              <a:t>по 1931 год.</a:t>
            </a:r>
          </a:p>
          <a:p>
            <a:r>
              <a:rPr lang="ru-RU" sz="900" b="1" dirty="0" smtClean="0"/>
              <a:t>В 1930 году </a:t>
            </a:r>
            <a:r>
              <a:rPr lang="ru-RU" sz="900" dirty="0" smtClean="0"/>
              <a:t>был основателем и первым ректором Московского </a:t>
            </a:r>
            <a:r>
              <a:rPr lang="ru-RU" sz="900" dirty="0" err="1" smtClean="0"/>
              <a:t>станкоинструментального</a:t>
            </a:r>
            <a:r>
              <a:rPr lang="ru-RU" sz="900" dirty="0" smtClean="0"/>
              <a:t> института(СТАНКИН)</a:t>
            </a:r>
          </a:p>
          <a:p>
            <a:r>
              <a:rPr lang="ru-RU" sz="900" b="1" dirty="0" smtClean="0"/>
              <a:t>С 1931 года по 1933 год </a:t>
            </a:r>
            <a:r>
              <a:rPr lang="ru-RU" sz="900" dirty="0" smtClean="0"/>
              <a:t>руководил группой </a:t>
            </a:r>
            <a:r>
              <a:rPr lang="ru-RU" sz="900" dirty="0" err="1" smtClean="0"/>
              <a:t>ВТУЗов</a:t>
            </a:r>
            <a:r>
              <a:rPr lang="ru-RU" sz="900" dirty="0" smtClean="0"/>
              <a:t> с сокращенным сроком обучения, предприятий — школ и факультетов особого назначения, созданных по предложению и проекту Якова </a:t>
            </a:r>
            <a:r>
              <a:rPr lang="ru-RU" sz="900" dirty="0" err="1" smtClean="0"/>
              <a:t>Фабиановича</a:t>
            </a:r>
            <a:r>
              <a:rPr lang="ru-RU" sz="900" dirty="0" smtClean="0"/>
              <a:t> Каган-</a:t>
            </a:r>
            <a:r>
              <a:rPr lang="ru-RU" sz="900" dirty="0" err="1" smtClean="0"/>
              <a:t>Шабшая</a:t>
            </a:r>
            <a:r>
              <a:rPr lang="ru-RU" sz="900" dirty="0" smtClean="0"/>
              <a:t>. В качестве помощника начальника Сектора кадров ВСНХ (позже — НКТП) СССР.</a:t>
            </a:r>
          </a:p>
          <a:p>
            <a:r>
              <a:rPr lang="ru-RU" sz="900" b="1" dirty="0" smtClean="0"/>
              <a:t>В 1933−1935 годах </a:t>
            </a:r>
            <a:r>
              <a:rPr lang="ru-RU" sz="900" dirty="0" smtClean="0"/>
              <a:t>начальник факультета особого назначения НКЗ РСФСР и зам. директора по научной части </a:t>
            </a:r>
            <a:r>
              <a:rPr lang="ru-RU" sz="900" dirty="0" err="1" smtClean="0"/>
              <a:t>ЦИНИМАШа</a:t>
            </a:r>
            <a:r>
              <a:rPr lang="ru-RU" sz="900" dirty="0" smtClean="0"/>
              <a:t> НКТП.</a:t>
            </a:r>
          </a:p>
          <a:p>
            <a:r>
              <a:rPr lang="ru-RU" sz="900" b="1" dirty="0" smtClean="0"/>
              <a:t>В 1935−1936 годах </a:t>
            </a:r>
            <a:r>
              <a:rPr lang="ru-RU" sz="900" dirty="0" smtClean="0"/>
              <a:t>— ответственный редактор «</a:t>
            </a:r>
            <a:r>
              <a:rPr lang="ru-RU" sz="900" dirty="0" err="1" smtClean="0"/>
              <a:t>Стаховской</a:t>
            </a:r>
            <a:r>
              <a:rPr lang="ru-RU" sz="900" dirty="0" smtClean="0"/>
              <a:t> библиотеки» и заместитель ответственного редактора журнала и консультант </a:t>
            </a:r>
            <a:r>
              <a:rPr lang="ru-RU" sz="900" dirty="0" err="1" smtClean="0"/>
              <a:t>ЦИТЭИНа</a:t>
            </a:r>
            <a:r>
              <a:rPr lang="ru-RU" sz="900" dirty="0" smtClean="0"/>
              <a:t>. Одновременно — консультант </a:t>
            </a:r>
            <a:r>
              <a:rPr lang="ru-RU" sz="900" dirty="0" err="1" smtClean="0"/>
              <a:t>ВОИЗа</a:t>
            </a:r>
            <a:r>
              <a:rPr lang="ru-RU" sz="900" dirty="0" smtClean="0"/>
              <a:t>. </a:t>
            </a:r>
            <a:r>
              <a:rPr lang="ru-RU" sz="900" b="1" dirty="0" smtClean="0"/>
              <a:t>С декабря 1936 года </a:t>
            </a:r>
            <a:r>
              <a:rPr lang="ru-RU" sz="900" dirty="0" smtClean="0"/>
              <a:t>главный инженер и главный технический редактор всех изданий НТИ «</a:t>
            </a:r>
            <a:r>
              <a:rPr lang="ru-RU" sz="900" dirty="0" err="1" smtClean="0"/>
              <a:t>Оргэнерго</a:t>
            </a:r>
            <a:r>
              <a:rPr lang="ru-RU" sz="900" dirty="0" smtClean="0"/>
              <a:t>».</a:t>
            </a:r>
          </a:p>
          <a:p>
            <a:r>
              <a:rPr lang="ru-RU" sz="900" b="1" dirty="0" smtClean="0"/>
              <a:t>В начале XX века </a:t>
            </a:r>
            <a:r>
              <a:rPr lang="ru-RU" sz="900" dirty="0" smtClean="0"/>
              <a:t>Яков Каган-</a:t>
            </a:r>
            <a:r>
              <a:rPr lang="ru-RU" sz="900" dirty="0" err="1" smtClean="0"/>
              <a:t>Шабшай</a:t>
            </a:r>
            <a:r>
              <a:rPr lang="ru-RU" sz="900" dirty="0" smtClean="0"/>
              <a:t> принял участие в судьбе Марка Шагала: </a:t>
            </a:r>
          </a:p>
          <a:p>
            <a:r>
              <a:rPr lang="ru-RU" sz="900" dirty="0" smtClean="0"/>
              <a:t>он был одним из первых покупателей картин художника, </a:t>
            </a:r>
            <a:r>
              <a:rPr lang="ru-RU" sz="900" b="1" dirty="0" smtClean="0"/>
              <a:t>в 1905 году </a:t>
            </a:r>
            <a:r>
              <a:rPr lang="ru-RU" sz="900" dirty="0" smtClean="0"/>
              <a:t>помог ему осуществить поездку в Париж, снабдив финансами. </a:t>
            </a:r>
            <a:r>
              <a:rPr lang="ru-RU" sz="900" b="1" dirty="0" smtClean="0"/>
              <a:t>В 1923 году</a:t>
            </a:r>
            <a:r>
              <a:rPr lang="ru-RU" sz="900" dirty="0" smtClean="0"/>
              <a:t>, когда уже эмигрировавший из России Шагал провёл свою персональную выставку в Берлине, восемнадцать из выставленных на ней полотен были отмечены в каталоге как собственность Я. Кагана-</a:t>
            </a:r>
            <a:r>
              <a:rPr lang="ru-RU" sz="900" dirty="0" err="1" smtClean="0"/>
              <a:t>Шабшая</a:t>
            </a:r>
            <a:r>
              <a:rPr lang="ru-RU" sz="900" dirty="0" smtClean="0"/>
              <a:t>.</a:t>
            </a:r>
          </a:p>
          <a:p>
            <a:r>
              <a:rPr lang="ru-RU" sz="900" dirty="0" smtClean="0"/>
              <a:t>Яков Каган-</a:t>
            </a:r>
            <a:r>
              <a:rPr lang="ru-RU" sz="900" dirty="0" err="1" smtClean="0"/>
              <a:t>Шабшай</a:t>
            </a:r>
            <a:r>
              <a:rPr lang="ru-RU" sz="900" dirty="0" smtClean="0"/>
              <a:t> жил в Москве на Малом Знаменском переулке, </a:t>
            </a:r>
          </a:p>
          <a:p>
            <a:r>
              <a:rPr lang="ru-RU" sz="900" dirty="0" smtClean="0"/>
              <a:t>в доме 7/10, кв. 14. Умер </a:t>
            </a:r>
            <a:r>
              <a:rPr lang="ru-RU" sz="900" b="1" dirty="0" smtClean="0"/>
              <a:t>в 1939 году </a:t>
            </a:r>
            <a:r>
              <a:rPr lang="ru-RU" sz="900" dirty="0" smtClean="0"/>
              <a:t>в Москве, похоронен на Новодевичьем кладбище.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144546" y="6331039"/>
            <a:ext cx="5402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1390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2" y="0"/>
            <a:ext cx="12226332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730719" y="-1062641"/>
            <a:ext cx="5298109" cy="89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6267361" y="-1062642"/>
            <a:ext cx="5298109" cy="8983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0718" y="6309278"/>
            <a:ext cx="5398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/>
              <a:t>19</a:t>
            </a:r>
            <a:endParaRPr lang="ru-RU" sz="1400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44546" y="6331039"/>
            <a:ext cx="5402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/>
              <a:t>20</a:t>
            </a:r>
            <a:endParaRPr lang="ru-RU" sz="1400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84" y="2364314"/>
            <a:ext cx="2298125" cy="324811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523" y="2364314"/>
            <a:ext cx="2298124" cy="324811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81" y="376997"/>
            <a:ext cx="2108552" cy="28484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84" y="376997"/>
            <a:ext cx="2108552" cy="28484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381" y="3338202"/>
            <a:ext cx="2108552" cy="298017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184" y="3350860"/>
            <a:ext cx="2108552" cy="298017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38725" y="706981"/>
            <a:ext cx="5217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500000"/>
                </a:solidFill>
              </a:rPr>
              <a:t>Военное детство </a:t>
            </a:r>
            <a:endParaRPr lang="ru-RU" b="1" i="1" dirty="0" smtClean="0">
              <a:solidFill>
                <a:srgbClr val="500000"/>
              </a:solidFill>
            </a:endParaRPr>
          </a:p>
          <a:p>
            <a:pPr algn="ctr"/>
            <a:r>
              <a:rPr lang="ru-RU" b="1" i="1" dirty="0" smtClean="0">
                <a:solidFill>
                  <a:srgbClr val="500000"/>
                </a:solidFill>
              </a:rPr>
              <a:t>(</a:t>
            </a:r>
            <a:r>
              <a:rPr lang="ru-RU" b="1" i="1" dirty="0">
                <a:solidFill>
                  <a:srgbClr val="500000"/>
                </a:solidFill>
              </a:rPr>
              <a:t>из воспоминаний преподавателя ФГБОУ </a:t>
            </a:r>
            <a:endParaRPr lang="ru-RU" b="1" i="1" dirty="0" smtClean="0">
              <a:solidFill>
                <a:srgbClr val="500000"/>
              </a:solidFill>
            </a:endParaRPr>
          </a:p>
          <a:p>
            <a:pPr algn="ctr"/>
            <a:r>
              <a:rPr lang="ru-RU" b="1" i="1" dirty="0" smtClean="0">
                <a:solidFill>
                  <a:srgbClr val="500000"/>
                </a:solidFill>
              </a:rPr>
              <a:t>ВО </a:t>
            </a:r>
            <a:r>
              <a:rPr lang="ru-RU" b="1" i="1" dirty="0">
                <a:solidFill>
                  <a:srgbClr val="500000"/>
                </a:solidFill>
              </a:rPr>
              <a:t>«МГТУ «СТАНКИН», ветерана Великой Отечественной войны 1941-1945 годов)</a:t>
            </a:r>
          </a:p>
        </p:txBody>
      </p:sp>
    </p:spTree>
    <p:extLst>
      <p:ext uri="{BB962C8B-B14F-4D97-AF65-F5344CB8AC3E}">
        <p14:creationId xmlns:p14="http://schemas.microsoft.com/office/powerpoint/2010/main" val="122229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2" y="0"/>
            <a:ext cx="12226332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730719" y="-1062641"/>
            <a:ext cx="5298109" cy="89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6267362" y="-1013696"/>
            <a:ext cx="5298109" cy="8983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0718" y="6309278"/>
            <a:ext cx="5398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3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144546" y="6331039"/>
            <a:ext cx="5402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4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" r="4904"/>
          <a:stretch/>
        </p:blipFill>
        <p:spPr>
          <a:xfrm>
            <a:off x="1235612" y="1506056"/>
            <a:ext cx="1940560" cy="258443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52" y="1506056"/>
            <a:ext cx="1940560" cy="2584433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62000" y="699616"/>
            <a:ext cx="5217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500000"/>
                </a:solidFill>
              </a:rPr>
              <a:t>Беседа </a:t>
            </a:r>
            <a:r>
              <a:rPr lang="ru-RU" b="1" i="1" dirty="0" smtClean="0">
                <a:solidFill>
                  <a:srgbClr val="500000"/>
                </a:solidFill>
              </a:rPr>
              <a:t>Я.Ф</a:t>
            </a:r>
            <a:r>
              <a:rPr lang="ru-RU" b="1" i="1" dirty="0">
                <a:solidFill>
                  <a:srgbClr val="500000"/>
                </a:solidFill>
              </a:rPr>
              <a:t>. Каган-</a:t>
            </a:r>
            <a:r>
              <a:rPr lang="ru-RU" b="1" i="1" dirty="0" err="1">
                <a:solidFill>
                  <a:srgbClr val="500000"/>
                </a:solidFill>
              </a:rPr>
              <a:t>Шабшая</a:t>
            </a:r>
            <a:r>
              <a:rPr lang="ru-RU" b="1" i="1" dirty="0">
                <a:solidFill>
                  <a:srgbClr val="500000"/>
                </a:solidFill>
              </a:rPr>
              <a:t> с И.В. Сталиным:</a:t>
            </a:r>
          </a:p>
          <a:p>
            <a:pPr algn="ctr"/>
            <a:r>
              <a:rPr lang="ru-RU" b="1" i="1" dirty="0">
                <a:solidFill>
                  <a:srgbClr val="500000"/>
                </a:solidFill>
              </a:rPr>
              <a:t>спираль истории инженерного образования</a:t>
            </a:r>
            <a:endParaRPr lang="ru-RU" b="1" i="1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932525" y="4250598"/>
            <a:ext cx="5056254" cy="53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Беседа состоялась 9 мая 1928 года в ЦК ВКП(б) и продолжалась с 5 час. 15 мин. до 7 час. 15 </a:t>
            </a:r>
            <a:r>
              <a:rPr lang="ru-RU" sz="900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мин. Присутствовали</a:t>
            </a:r>
            <a:r>
              <a:rPr lang="ru-RU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9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т.т</a:t>
            </a:r>
            <a:r>
              <a:rPr lang="ru-RU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К. А. Грант, Я. Ф. Каган-</a:t>
            </a:r>
            <a:r>
              <a:rPr lang="ru-RU" sz="9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И. </a:t>
            </a:r>
            <a:r>
              <a:rPr lang="ru-RU" sz="9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Бирбрайер</a:t>
            </a:r>
            <a:r>
              <a:rPr lang="ru-RU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М. </a:t>
            </a:r>
            <a:r>
              <a:rPr lang="ru-RU" sz="9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Бирбрайер</a:t>
            </a:r>
            <a:r>
              <a:rPr lang="ru-RU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В. </a:t>
            </a:r>
            <a:r>
              <a:rPr lang="ru-RU" sz="900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Жешко</a:t>
            </a:r>
            <a:r>
              <a:rPr lang="ru-RU" sz="9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от института и т. Сталин.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919706" y="4787476"/>
            <a:ext cx="5036400" cy="1477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Тов. Сталин, мы хотели бы поставить перед вами и просить у вас содействия и помощи в разрешении следующих двух 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вопросов: об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Институте как таковом 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 о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вытекающих из опыта этого Института, а также, может быть, отчасти и западно-европейского и американского опыта наших представлений о том, что вами в свое время на Ленинградском активе было сформулировано как «Задача создания живого кадра индустриализации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 Институте. Так как у вас, вероятно, уже общие представления о нашем деле (насколько нам рассказывали) есть, то я возьму только некоторые отдельные моменты.</a:t>
            </a:r>
          </a:p>
          <a:p>
            <a:pPr marL="228600" indent="-228600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основан т. Каган-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Шабшаем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группой коммунистов, тогда вернувшихся с фронта, ныне инженеров, окончивших институт в 1920 г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293839" y="412548"/>
            <a:ext cx="5231583" cy="6225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Где и в чьем ведении находится Институт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ru-RU" sz="800" b="1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 сначала был при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Главэлектро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затем при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ГЭТе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(Государственный электротехнический трест – прим. «ЕС») и, наконец, в 1923-24 гг., когда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Гравпрофобр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начали все это дело стягивать к себе, Институт перешел в ведение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Наркомпроса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Главпрофобру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С этого момента и начинается борьба за существование Института. Мы уже охватили почти все ветви технического, а отчасти и общего образования по нашему режиму. У нас есть Рабфак и физико-математическая школа (средняя школа); мы развиваемся и далее и растим это дело по установленным принципам, которые вам, вероятно, известны &lt;...&gt;.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Отдельно стоит вопрос, вызывающий наибольшее непонимание, – это вопрос о сроках обучения. У нас в 2 года укладывается программа против фактических 6, а то и 7-8 лет во втузах нормального типа. Здесь происходит обычная история по отношению к заводу, моменты рационализации как будто понимают, что можно одно и то же дело закончить в 2-4 года и возиться с ним в течение 6 лет, но в отношении срока втуза – здесь в вопросе приходилось вести упорную борьбу. Мы укладываем ту же самую научно-техническую базу в 2 года, что остальные 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ВТУЗы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растягивают на 6-8 лет (у нас человек должен пробыть не менее 2 лет и имеет право </a:t>
            </a:r>
            <a:r>
              <a:rPr lang="ru-RU" sz="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пробыть 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нем не более 3 лет).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Между прочим, тов.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Шохор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работник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Главэлектро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на днях прислал нам интересную справку, в ней он подсчитывает, что из семи с половиной лет пребывания студента во втузе фактически на воспитание и образование из него инженера, т. е. на обучение как таковое, из них уходит 1-2 года. Это показывает, с одной стороны, на растрату сил и средств в этом деле и с другой стороны – указывает на возможности, имеющиеся налицо в смысле сокращения сроков пребывания и обучения студента во втузе. &lt;...&gt;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состоит в том, чтобы хорошо работать, а там видно будет.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должен подчеркнуть, что самая бешеная борьба против Института началась именно с момента его перехода в ведение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Наркомпроса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Главпрофобру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к вам относится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беспрерывно вел против нас борьбу, и притом в самых безобразных формах – в основном по линии ликвидации Института. В последнее время все работники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Главпрофобра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 главным образом (как это ни странно) его руководители-коммунисты, стали выступать и против нашей системы – системы органической связи втуза с производством как таковой.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Можете ли вы доказать документально, где они выступают и высказываются против связи втуза с производством?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&lt;...&gt; Можно указать на выступление т. Луначарского на VIII съезде ВЛКСМ, на выступление т. Ходоровского на ЦБ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Пролетстуда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где последний указал, что эта система «кооперативной связи» втуза с производством разрушает втузы, указывая на пример Ломоносовского института (Московский механический институт имени М. В. Ломоносова, предшественник МАМИ – прим. «ЕС»). &lt;...&gt;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После того как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Наркомпросу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стало ясно, что нас трудно свалить, он поставил вопрос об Институте на заседании Коллегии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Наркомпроса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где было вынесено решение считать наш Институт техникумом, что фактически (это вам осветит подробно т. Каган-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сводится к ликвидации Института, ибо существовать в качестве техникума он уже не может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9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2" y="0"/>
            <a:ext cx="12226332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730719" y="-1062641"/>
            <a:ext cx="5298109" cy="89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6267361" y="-1062642"/>
            <a:ext cx="5298109" cy="8983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0718" y="6309278"/>
            <a:ext cx="5398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5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144546" y="6331039"/>
            <a:ext cx="5402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6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07514" y="378512"/>
            <a:ext cx="5048592" cy="5830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на совещании представителей инженеров, административных и партийно-профессиональных работников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ГЭТа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было вынесено постановление о том, что выпущенные нами являются инженерами, что работа наших инженеров удовлетворяет электропромышленность, и был поставлен вопрос перед ВСНХ о передаче нас в ведение ВСНХ, ибо для работников электропромышленности, как и для нас, совершенно ясно, что дальше в рамках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Наркомпроса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мы жить и развиваться не сможем, 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поскольку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совершенно сознательно взял линию на ликвидацию Института как такового.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Вслед за этим электропромышленность совместно с ВСНХ поставила этот вопрос перед ЦКК – РКИ, и последняя после почти полугодового обследования Института и работы его инженеров на производстве, которое было произведено т.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Гольцманом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 поручению ЦКК – РКИ, созвала широкое совещание под председательством т. Лебедя при ЦКК –  РКИ в составе всех представителей заводов, с которыми мы связаны (директоров, инженеров и т. д.),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Наркомпроса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наших представителей. Это совещание вынесло постановление, основные пункты которого гласят: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Институт является вузом и выпускает инженеров по электромашиностроению.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Поручить </a:t>
            </a:r>
            <a:r>
              <a:rPr lang="ru-RU" sz="800" b="1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Наркомпросу</a:t>
            </a:r>
            <a:r>
              <a:rPr lang="ru-RU" sz="8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ВСНХ СССР изучить и выяснить возможности распространения существующей системы Института.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 только электромашиностроительных инженеров выпускаете?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Нет, также и монтажных, и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электротехнологов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 общем, выпускаем около 40 процентов всего, что идет в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электроиндустрию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Все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электровтузы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имея контингент 5 тысяч человек студентов, выпускают ежегодно только 100-200 человек. Мы (ГЭМИКШ), имея ежегодный контингент 330 человек, выпускаем 150 человек.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постановление 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совещания т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Лебедя в форме проекта резолюции заседания коллегии ЦКК – РКИ СССР было разослано всем заинтересованным сторонам, но не поступило на окончательное утверждение Коллегии из-за исключительного нажима, произведенного в этом деле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Наркомпросом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Затем под председательством тов. Серго состоялось совещание в составе наших представителей т.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Гольцмана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т. Лебедя и т. Ильина, где т. Серго заявил, что они по-прежнему целиком нас поддерживают, но окончательное решение вопроса пусть возьмет на себя ЦК партии.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думаем, т. Сталин, что Центральный Комитет после семилетних мытарств, пережитых Институтом, сможет, наконец, разрешить этот вопрос в смысле окончательного утверждения тех результатов, к каким пришло совещание т. Лебедя при ЦКК РКИ. Что касается того, где это утверждение будет конкретно проходить – в ЦК партии, в Комиссии ли т. Молотова, на Секретариате или же в Оргбюро, это уже ваше хозяйское дело.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Теперь, я думаю, выскажется товарищ Я. Ф. Каган-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 общим вопросам, а также дополнит моменты, затронутые мною, а затем можно будет приступить к выводам практического характера, в которых мы просили бы вашей помощи и содействия.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Чем и как вы живете материально?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живем пока на хозрасчете, да еще ГЭТ и ВСНХ нам кое-когда нелегально и полулегально помогают маленько некоторыми суммами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513445" y="378512"/>
            <a:ext cx="4860152" cy="597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К.-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Разрешите мне остановиться на ряде вопросов, связанных с нашим делом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Вам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конечно, известно, что фактически наша теперешняя высшая техническая школа представляет собой несколько прилизанную и приглаженную все ту же старую схоластическую школу. Ясно и то, что она выпускает не такого работника, который нужен нашей промышленности, да еще в настоящую эпоху индустриализации. Мы в этих вопросах пошли, как это вам известно, по совершенно другому, радикально другому пути. Не случайно, между прочим, что борьба против нас разыгралась по линии вопроса «Не вуз, а техникум». Они согласны нас считать каким угодно хорошим техникумом, но не втузом, ибо если бы они признали нас втузом, то это означало бы, что промышленность уже добилась и нашла свою научно-учебную идеологию в этих вопросах и что настоящее производственное учебное заведение может быть не техникумом, а втузом.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Следующий вопрос – это вопрос о том, что мы создали инженера совершенно нового типа, «инженера-производственника», воспитанного и образованного на производстве. Это, конечно, не значит, как пытается утверждать наш противник, что этот инженер является каким-то «обуженным» инженером. Ничего подобного. Мы должны сказать с полной ответственностью, что мы даем промышленности научно крепко воспитанного и образованного человека, но на другой, принципиально иной научной базе.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приблизили почти к университетскому развороту главным образом вопросы математики и механики, ибо это есть действительно научная база инженера – работника индустрии, а не ее чиновника.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Следующий момент – наш противник просто не понимает, что производственная база, в которой работает наш студент, будущий инженер, равноценна научной, во-первых, в том смысле, что она воспитывает и образовывает и по чисто научной линии, и, во-вторых, в том смысле, что производственная база является самым мощным фактором в научном отношении, самой мощной научной лабораторией, которая напрягает и воспитывает мозги будущего работника индустрии по научной линии в том направлении, в каком это потребно производству.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Наши противники ставят вопрос о производственной базе как о каком-то неприятном ремесленном добавлении к тем «высоким» теоретическим функциям, которыми занят студент, будущий инженер, во втузе. Мы же ставим вопрос о производственной базе как о базе равноценной, и зачастую даже превосходящей научно-теоретическую базу, во всяком случае, как о базе, которая подстегивает, направляет и рационализирует вопросы чисто научно-теоретического характера. Что мы в этом деле стоим на правильном пути, доказывается не схоластическими спорами, а практическими результатами работы нашего учебного заведения. По настоящее число выпущено нашим Институтом 152 чел. Все они работают в производстве в качестве инженеров. Со своей работой справляются. Среди них есть уже и главные инженеры, и заведующие производством, и целый ряд других инженеров, выполняющих ответственные амплуа.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Правда, нужно отметить, что социальный состав Института по сравнению с другими втузами несколько похуже, но в то же время социальный состав выпущенных институтом специалистов в несколько раз превосходит таковой при сравнении с выпуском других втузов. У нас партийно-комсомольская часть выпускников-инженеров составляет 12 процентов против 1,2 и 1,5 процента выпущенных другими втузами, а главное ведь социальный результат, а не приятная картина хорошего соц. приема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1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2" y="0"/>
            <a:ext cx="12226332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730719" y="-1062641"/>
            <a:ext cx="5298109" cy="89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6267361" y="-1062642"/>
            <a:ext cx="5298109" cy="8983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0718" y="6309278"/>
            <a:ext cx="5398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7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144546" y="6331039"/>
            <a:ext cx="5402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8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48646" y="493596"/>
            <a:ext cx="5230187" cy="584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Дальше я должен указать, что неверно ни с какой, а тем паче с научной точки зрения ставить вопрос о так называемой «чистой теории», ибо конкретно в нашем российском разрезе эта «чистая теория» означает только то, что человек, как я выражаюсь, «выучившись на профессора», т. е. побыв, очевидно, в учебном заведении, прочитав ряд книг, затем был оставлен при этом учебном заведении приват-доцентом, после определенного срока был назван профессором, и точка. Ни в каких отношениях, если можно так выразиться, с научными и вообще реальными вопросами производства такого сорта профессор, конечно, не находился и не находится. Отсюда ясно воздействие такого рода преподавателя и профессора на воспитываемые им кадры.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Теперь разрешите перейти к вопросу о том, как работает сам Институт. Вы знаете, вероятно, что у нас студент работает 4 дня в производстве. Сейчас же после поступления он направляется на завод, где работает по дисциплине и режиму, установленным заводом, – сначала подручным рабочего, затем подручным техника, далее подручным инженера и, наконец, переходит на инженерное амплуа. Два же дня в неделю по 10¬12 </a:t>
            </a:r>
            <a:r>
              <a:rPr lang="ru-RU" sz="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ч. 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студент обучается теоретическим дисциплинам в институте.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 мы понимаем органическую связь втуза с производством, и это, конечно, единственно правильное понимание ее.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выяснить, насколько студенты выдерживают такой режим, мы провели медицинское обследование, и результаты показали, что у нас нездоровых людей совершенно нет, что здоровье студентов старших курсов не хуже здоровья студентов младших курсов. Спят наши студенты, если можно так выразиться, более чем хорошо. Таким образом, вопрос о том, что установленная нами органическая связь обучения с производством дает наибольшие научные и даже реальные производственные результаты, доказывается нашим опытом достаточно наглядно.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с этим совершенно согласен, и в этом убеждать меня излишне.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К.-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знаю, я с удовольствием читал ваш доклад, сделанный на Московском активе, и должен сказать, что получил громадное моральное удовлетворение от того факта, что к тем же выводам, к которым пришел я в результате 25-летней работы в производстве и науке, наконец начинают приходить руководители государства и партии.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ваше дело, дело Института есть хорошее революционное и правильное начинание, это для меня несомненно. Мы на Пленуме хотя и спорили по этим вопросам, но для всех нас совершенно очевидно, что все дело технического образования мы повернем на эту линию связи с производством как основную линию и что втузы будут в ВСНХ, что мы крепко будем держать курс на органическую постоянную связь с производством. Это так же ясно, как вот графин, а в нем вода. Но мне кажется, не перегнули ли вы палку в сторону практицизма, в сторону большей доли производства, по сравнению с чисто теоретическими науками, причем я подчеркиваю, если вы и перегнули палку, то правильно сделали, ибо ведь вам нужно идти против установившихся веками традиций. Вот отсюда следует и то, что огонь по вас будет идти и будет открываться по линии, «что вы наносите ущерб науке в пользу практики». С другой стороны, у меня вот есть, и я читал, много материалов иностранных специалистов, работавших у нас, а потом уехавших к себе на родину (дневники, письма и т. д.); все они подчеркивают, что теоретически (если отбросить момент гражданской войны, несколько поставившей нас назад по сравнению с Западной Европой) наши специалисты как будто не ниже и даже зачастую выше западноевропейских, но вместе с тем они (иностранцы) просто смеются над тем, насколько наши специалисты беспомощны практически, беспомощны в вопросах реальной жизни и в процессах производства, плохо ориентируются в нем и т. д.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340084" y="487479"/>
            <a:ext cx="5206874" cy="6152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К.-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 должен сказать, что ничего эта самая теория наших специалистов, о которой вы говорили, не стоит, ибо она относится к тому же, о чем я уже говорил, – это теория людей, «выучившихся на профессора» 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при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учебных заведениях, цена которой (научная) более чем неопределенна.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Меня 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поражает безответственность наших даже крупных специалистов: они меняют свои заключения по два-три раза по разным проектам, простое чувство научной чести (дать заключение – умереть, а на своем поставить), такое чувство у них отсутствует. Как делают. </a:t>
            </a:r>
            <a:r>
              <a:rPr lang="ru-RU" sz="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проектирует, 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потом зайдет в другое высшее по инстанции учреждение, где сам же по совместительству работает, и либо заменит свое же заключение, либо «перезаключит» и т. </a:t>
            </a:r>
            <a:r>
              <a:rPr lang="ru-RU" sz="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д.</a:t>
            </a:r>
            <a:endParaRPr lang="ru-RU" sz="8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К.-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Эта безответственность вытекает из того, что это «божьи люди». Они совершенно оторваны от производственной реальной жизни, не знают ее. Они канцеляристы, а не ученые. Не случайно же и то, что они нынче поставили вопрос о втузах как о «храмах науки». Ведь это сплошной шантаж, ибо никогда и нигде втузы не считались и не были таковыми. Они </a:t>
            </a:r>
            <a:r>
              <a:rPr lang="ru-RU" sz="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являются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«мастерскими 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прикладной науки».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Некоторые специалисты в беседах со мною заявляли, что на Западе и в Америке в ход идет и в производство внедряется не «высший инженер», а скорее техник, реально знающий производственный процесс.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К.-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Нет, т. Сталин, это не так. Я ведь сам человек Запада и должен вам сказать, что там именно инженер высшей квалификации и составляет кадр инженеров-производственников. Это только у нас 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Главпрофобр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разделяют инженеров на «полноценных» и «неполноценных», «обуженных» и прочих инженеров. Здесь можно сказать, что производственник-инженер представляет собой не «обуженного», «укороченного» инженера, как это думают «божьи люди» из 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Наркомпроса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 неизмеримо более крепкого по сравнению с «чистой теорией» инженера-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непроизводственника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Да, это ясно – весь ход технического образования и создание специалистов для индустрии прежде всего должен быть основан на связи с производством, в этом споров у нас нет. При старой системе создаются специалисты, которые в шахты лезть не хотят, не желают работать на заводе, а у вас вот пошли и использованы производством. В других вузах этого нет, и это надо изменить в корне. Кстати, как обстоит у вас вопрос с введением иностранных языков?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К.-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смотрим на этот вопрос так: инженер-производственник (такова выпускаемая нами продукция), он функционирует в производстве, реально приобщаясь к нему. Подталкиваемый жизнью, он вынужден будет добиться знания того или другого иностранного языка, ведь ему необходимо пользоваться каталогами, книгами на том или ином языке в его области и т. д. Естественно, что сама жизнь подтянет его к изучению иностранного языка. Между прочим, перед вами сидит один из инженеров, побывавший в Германии. Перед поездкой вся их группа изучала немецкий язык, и должен сказать, что нигде, как у нас, не владеют так хорошо и не пользуются иностранными языками.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Все же без того, чтобы ввести иностранные языки в обиход втуза, нельзя, ведь вся техника – на английском, немецком и французском языках. Надо, чтобы каждый студент по выходе из втуза знал хотя бы один иностранный язык обязательно. Ведь вы не возразите против введения иностранных языков у вас?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К.-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вы это предложите, мы, конечно, сделаем.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не попытаться ли вам по вашему методу поставить дело для создания кадров для общего тяжелого машиностроения?</a:t>
            </a:r>
          </a:p>
        </p:txBody>
      </p:sp>
    </p:spTree>
    <p:extLst>
      <p:ext uri="{BB962C8B-B14F-4D97-AF65-F5344CB8AC3E}">
        <p14:creationId xmlns:p14="http://schemas.microsoft.com/office/powerpoint/2010/main" val="251901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2" y="0"/>
            <a:ext cx="12226332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730720" y="-1062641"/>
            <a:ext cx="5298109" cy="89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6267361" y="-1062642"/>
            <a:ext cx="5298109" cy="8983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0718" y="6309278"/>
            <a:ext cx="5398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/>
              <a:t>9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144546" y="6331039"/>
            <a:ext cx="5402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/>
              <a:t>10</a:t>
            </a:r>
            <a:endParaRPr lang="ru-RU" sz="1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53963" y="450557"/>
            <a:ext cx="5224870" cy="5917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нас это в плане есть, и с осени мы пускаем в ход механико-производственный факультет, органически связанный по нашему режиму с производством.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Кстати, как встречают старые специалисты выпущенных вами инженеров на производстве?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взяли, конечно, «в штыки», травили, пользовались положением, созданным для нас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Наркомпросом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травили самым бешеным манером. Но затем, когда убедилась в том, что наши инженеры могут быть реально использованы производством и с полной ответственностью нести порученные им производством обязанности, они привыкли к мысли, что это пришла их смена. Нельзя сказать, чтобы они любили нас, но сейчас сработались с нами, во всяком случае, наш инженер вопросов о «чуткости» по отношению к ним со стороны производства и старых специалистов (как это гнет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Наркомпрос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 отношению к своим инженерам) не ставил и не ставит. Наши инженеры хорошо понимают (так они воспитаны), что производство – та же война, что туда нужно прийти в качестве бойцов, а не братьев милосердия.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К.-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Сначала старые специалисты встретили наших инженеров более чем свирепо, ибо, простите за резкое выражение, наши пришли в производство в качестве «полулегальных паршивцев», не имеющих никакого звания (которое мы принципиально отрицаем и которое им не даем), кроме того, что они обучились и стали инженерами в 2-3 года, а не тратили на это дело 8-15 лет (последним старые специалисты заранее горько обижены). Затем они пришли на производство либо как коммунисты, либо это были руководимые коммунистами молодые красные специалисты. Совокупность этих моментов и определила сугубо обостренное по отношению к нашим молодым инженерам отношение старых специалистов. Тем не менее теперь положение как бы сгладилось, и наш молодняк спокойно срабатывается со старыми специалистами, в частности прекрасно работает с иностранными специалистами.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Должен сказать, что иностранных специалистов у нас встречают отвратительно, травят, не дают работать и т. д. Продолжаю свою основную мысль. Огонь по вас, несомненно, будет вестись по линии того, что вы ущемили науку в пользу реального производства и практицизма. Как обстоит дело у вас с этим вопросом?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М. 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Бирбрайер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Видите ли, т. Сталин, вопрос обстоит так, что даже профессор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Зилев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из комиссии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ГУСа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вынужден был констатировать, что у нас математика предпочитается количественно и качественно, в полном втузовском объеме, да еще с целым рядом добавлений, то же самое и механика, но из этого он сделал странный вывод: так как проф.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Черданцев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Бобарыков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ему сказали, что это не втуз, то нужно количественно математику и механику сократить, что от этого ущерба не будет.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К.-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Должен сказать, что по этой линии научной базы как раз именно представители чистой науки, профессора-универсанты, относятся к нам очень спокойно и хорошо. Происходит это потому, что вопросы университетской науки математики и механики в количественном и качественном отношениях поставлены у нас, как нигде. Здесь мы вытягиваем на максимум.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Мне кажется, что установленный вами срок обучения в 2 года – маловат. По-моему, это слишком резко (хотя я понимаю правильность этой резкости – вы объективно все время вынуждены были вести бой против старой системы). Неплохо было бы довести этот срок до 3 лет.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К.-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ведь согласились с постановлением совещания т. Лебедя при ЦКК – РКИ о постепенном доведении сроков обучения в Институте до 3 лет. Это не противоречит принципиальным основам Института. Это есть, если можно так выразиться, «стратегический принцип». Но в этом моменте краткосрочности обучения есть 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355484" y="450557"/>
            <a:ext cx="5191474" cy="6093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свой внутренний смысл, ибо при таком коротком сроке обучения студент, будущий инженер, получив научные основы, вместе с тем не теряет вкуса к дальнейшей работе, в то время как в других втузах – установка на то, чтобы «выучить все», поэтому естественно, что в реальную жизнь он приходит без вкуса к дальнейшей работе, тогда как жизнь требует людей молодых, с силой, вкусом и волей к дальнейшей работе в реальной жизни и 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производстве. В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качестве примера я могу привести хотя бы факт, сообщенный мне на днях секретарем вашей фракции т. Грантом, что у нас, например, имеется целый ряд инженеров-комсомольцев (часть из них занимает ответственные посты в производстве, вполне справляясь с возложенными на них обязанностями), в то время как из обычного втуза при его 6-7 годах обучения просто по возрастным данным (после 23 лет он уже механически выбывает из комсомола) комсомольцы, как правило, выйти не могут.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 каким званием вы выпускаете ваших студентов?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считаем, что инженер должен выходить от нас в жизнь без всякого звания. Мы только пишем, что он окончил институт, сдал все зачеты и может работать, по нашему мнению, как инженер, причем наше мнение для завода, конечно, не обязательно, а в дальнейшем уже само производство по выполняемой им работе должно квалифицировать его в качестве инженера. Таким образом, данный момент – звание инженера, как и в отношении рабочего, мы понимаем в качестве квалификации по роду работ и деятельности в жизни производства. Не в качестве формального момента звания, являющегося чистейшим и притом вредным пережитком феодализма. Вот почему мы стоим за отмену звания.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К.-</a:t>
            </a:r>
            <a:r>
              <a:rPr lang="ru-RU" sz="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Шабшай</a:t>
            </a: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&lt;...&gt; Звание инженера должно быть понимаемо как квалификация по роду выполняемой работы, а не как лишь формальный момент звания.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так, но все же, по-моему, звание нам еще пока нужно как некоторое, очень правда несовершенное и плохое, но все же оружие в борьбе молодых специалистов со старыми, так что, не возражая против принципиальной вашей установки в этом вопросе, все же пока это звание вам придется сохранить. &lt;...&gt;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Сталин, мы просили бы вашей помощи и содействия в следующих пунктах: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Мы просили бы помочь нам поставить на Президиуме ВСНХ доклад об Институте с тем, чтобы было вынесено решение, что все то материально-организационное содействие Институту, которое они могут оказать сейчас, после последнего Пленума и его решений в отношении роли ВСНХ в деле технического образования, было бы проведено в жизнь ими в форме резолюции по докладу института.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А ВСНХ и промышленность согласны на это?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Электропромышленность уже около 8 месяцев как вынесла постановление о полном нашем переходе в ведение ВСНХ. Дело здесь в том, что с переходом в ведение ВНСХ все вопросы юридически-организационного характера отпадают, ибо промышленность уже (она дерется за это на всех инстанциях) считает нас втузом, а нашу продукцию – инженерами, так что вашей помощи мы просили бы в том, чтобы всех подтолкнуло маленько, а то они вынуждены, если можно так выразиться, несколько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легальничать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лояльничать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этих вопросах, бывших до последнего Пленума ЦК не их ведения вопросами.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Мы просили бы, чтобы вы помогли нам поставить во весь рост вопрос об Институте на Комиссии т. Молотова при Политбюро ЦК.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вы уже знаете о существовании Комиссии Молотова?</a:t>
            </a:r>
          </a:p>
        </p:txBody>
      </p:sp>
    </p:spTree>
    <p:extLst>
      <p:ext uri="{BB962C8B-B14F-4D97-AF65-F5344CB8AC3E}">
        <p14:creationId xmlns:p14="http://schemas.microsoft.com/office/powerpoint/2010/main" val="362077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2" y="0"/>
            <a:ext cx="12226332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730719" y="-1062641"/>
            <a:ext cx="5298109" cy="89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6267361" y="-1062642"/>
            <a:ext cx="5298109" cy="8983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0718" y="6309278"/>
            <a:ext cx="5398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/>
              <a:t>11</a:t>
            </a:r>
            <a:endParaRPr lang="ru-RU" sz="1400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44546" y="6331039"/>
            <a:ext cx="5402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/>
              <a:t>12</a:t>
            </a:r>
            <a:endParaRPr lang="ru-RU" sz="1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78958" y="500415"/>
            <a:ext cx="5199875" cy="1585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Знаем, и даже очень хорошо.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 что это значит – «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настояще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» поставить.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Грант: 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значит, чтобы на комиссии ставился наш доклад в течение определенного и достаточного времени, чтобы содокладчиком был т. </a:t>
            </a:r>
            <a:r>
              <a:rPr lang="ru-RU" sz="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Гольцман</a:t>
            </a:r>
            <a:r>
              <a:rPr lang="ru-RU" sz="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который в течение почти полугода от ЦКК РКИ по требованию электропромышленности делал соответствующее обследование, чтобы присутствовали при этом представители заводов, с которыми мы связаны работой, и т. д., тем более что мы, партийная организация Института, думаем, что всестороннее освещение и решение вопроса об Институте на Комиссии т. Молотова помогло бы партии и в решении вопроса общего образования о втузах и вузах.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 Сталин: </a:t>
            </a:r>
            <a:r>
              <a:rPr lang="ru-RU" sz="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правильно и верно.&lt;...&gt;</a:t>
            </a:r>
            <a:endParaRPr lang="ru-RU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844" b="4752"/>
          <a:stretch/>
        </p:blipFill>
        <p:spPr>
          <a:xfrm rot="16200000">
            <a:off x="6682897" y="852195"/>
            <a:ext cx="3334781" cy="32731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580278" y="500415"/>
            <a:ext cx="5056254" cy="240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900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Приказ </a:t>
            </a:r>
            <a:r>
              <a:rPr lang="ru-RU" sz="9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 создании Московского </a:t>
            </a:r>
            <a:r>
              <a:rPr lang="ru-RU" sz="900" b="1" i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станкоинструментального</a:t>
            </a:r>
            <a:r>
              <a:rPr lang="ru-RU" sz="9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900" b="1" i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института от 12 июля 1930 г. </a:t>
            </a:r>
            <a:endParaRPr lang="ru-RU" sz="9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42" y="2349723"/>
            <a:ext cx="4663489" cy="353008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601339" y="4268935"/>
            <a:ext cx="48158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Датой основания </a:t>
            </a:r>
            <a:r>
              <a:rPr lang="ru-RU" sz="800" dirty="0" err="1" smtClean="0"/>
              <a:t>Москвоского</a:t>
            </a:r>
            <a:r>
              <a:rPr lang="ru-RU" sz="800" dirty="0" smtClean="0"/>
              <a:t> технологического </a:t>
            </a:r>
            <a:r>
              <a:rPr lang="ru-RU" sz="800" dirty="0"/>
              <a:t>университета является 1930 год. </a:t>
            </a:r>
            <a:endParaRPr lang="ru-RU" sz="800" dirty="0" smtClean="0"/>
          </a:p>
          <a:p>
            <a:r>
              <a:rPr lang="ru-RU" sz="800" dirty="0" smtClean="0"/>
              <a:t>Соответствующим </a:t>
            </a:r>
            <a:r>
              <a:rPr lang="ru-RU" sz="800" dirty="0"/>
              <a:t>приказом Президиум ВСНХ СССР постановил создать в </a:t>
            </a:r>
            <a:r>
              <a:rPr lang="ru-RU" sz="800" dirty="0" smtClean="0"/>
              <a:t>столице </a:t>
            </a:r>
            <a:r>
              <a:rPr lang="ru-RU" sz="800" dirty="0" err="1"/>
              <a:t>станкоинструментальный</a:t>
            </a:r>
            <a:r>
              <a:rPr lang="ru-RU" sz="800" dirty="0"/>
              <a:t> институт. Такое решение было принято из-за того, что страна испытывала недостаток в специалистах, которые могли бы работать в </a:t>
            </a:r>
            <a:r>
              <a:rPr lang="ru-RU" sz="800" dirty="0" err="1"/>
              <a:t>станкоинструментальной</a:t>
            </a:r>
            <a:r>
              <a:rPr lang="ru-RU" sz="800" dirty="0"/>
              <a:t> промышленности</a:t>
            </a:r>
            <a:r>
              <a:rPr lang="ru-RU" sz="800" dirty="0" smtClean="0"/>
              <a:t>. </a:t>
            </a:r>
            <a:endParaRPr lang="ru-RU" sz="800" dirty="0"/>
          </a:p>
          <a:p>
            <a:r>
              <a:rPr lang="ru-RU" sz="800" dirty="0"/>
              <a:t>Существовал институт до 1992 года. Он внес огромный вклад в развитие науки и техники. </a:t>
            </a:r>
          </a:p>
          <a:p>
            <a:r>
              <a:rPr lang="ru-RU" sz="800" dirty="0" smtClean="0"/>
              <a:t>В </a:t>
            </a:r>
            <a:r>
              <a:rPr lang="ru-RU" sz="800" dirty="0"/>
              <a:t>связи со значительными достижениями вузу был присвоен статус университета. </a:t>
            </a:r>
          </a:p>
          <a:p>
            <a:r>
              <a:rPr lang="ru-RU" sz="800" dirty="0" smtClean="0"/>
              <a:t>Помимо </a:t>
            </a:r>
            <a:r>
              <a:rPr lang="ru-RU" sz="800" dirty="0"/>
              <a:t>этого, произошло переименование. С 1992 года образовательная организация стала называться Московским технологическим университетом «</a:t>
            </a:r>
            <a:r>
              <a:rPr lang="ru-RU" sz="800" dirty="0" err="1"/>
              <a:t>Станкин</a:t>
            </a:r>
            <a:r>
              <a:rPr lang="ru-RU" sz="800" dirty="0"/>
              <a:t>» </a:t>
            </a:r>
            <a:r>
              <a:rPr lang="ru-RU" sz="800" dirty="0" smtClean="0"/>
              <a:t>(МГТУ </a:t>
            </a:r>
            <a:r>
              <a:rPr lang="ru-RU" sz="800" dirty="0"/>
              <a:t>«</a:t>
            </a:r>
            <a:r>
              <a:rPr lang="ru-RU" sz="800" dirty="0" smtClean="0"/>
              <a:t>СТАНКИН»).</a:t>
            </a:r>
          </a:p>
          <a:p>
            <a:endParaRPr lang="ru-RU" sz="800" dirty="0"/>
          </a:p>
          <a:p>
            <a:r>
              <a:rPr lang="ru-RU" sz="800" dirty="0"/>
              <a:t>В 2019 году экспертный совет при </a:t>
            </a:r>
            <a:r>
              <a:rPr lang="ru-RU" sz="800" dirty="0" err="1"/>
              <a:t>Минобрнауки</a:t>
            </a:r>
            <a:r>
              <a:rPr lang="ru-RU" sz="800" dirty="0"/>
              <a:t> России провел оценку результативности научных организаций и вузов. По ее результатам Московский технологический университет </a:t>
            </a:r>
            <a:r>
              <a:rPr lang="ru-RU" sz="800" dirty="0" smtClean="0"/>
              <a:t>«СТАНКИН» </a:t>
            </a:r>
            <a:r>
              <a:rPr lang="ru-RU" sz="800" dirty="0"/>
              <a:t>отнесен к первой (высшей) категории. По данным национального рейтинга университетов Интерфакс, в 2019 году МГТУ </a:t>
            </a:r>
            <a:r>
              <a:rPr lang="ru-RU" sz="800" dirty="0" smtClean="0"/>
              <a:t>«СТАНКИН» вошел </a:t>
            </a:r>
            <a:r>
              <a:rPr lang="ru-RU" sz="800" dirty="0"/>
              <a:t>в топ-20 университетов России по проведению исследований. </a:t>
            </a:r>
            <a:endParaRPr lang="ru-RU" sz="800" dirty="0" smtClean="0"/>
          </a:p>
          <a:p>
            <a:r>
              <a:rPr lang="ru-RU" sz="800" dirty="0"/>
              <a:t>В</a:t>
            </a:r>
            <a:r>
              <a:rPr lang="ru-RU" sz="800" dirty="0" smtClean="0"/>
              <a:t> </a:t>
            </a:r>
            <a:r>
              <a:rPr lang="ru-RU" sz="800" dirty="0"/>
              <a:t>2020 году, по версии агентства RAEX, </a:t>
            </a:r>
            <a:r>
              <a:rPr lang="ru-RU" sz="800" dirty="0" smtClean="0"/>
              <a:t>«СТАНКИН» </a:t>
            </a:r>
            <a:r>
              <a:rPr lang="ru-RU" sz="800" dirty="0"/>
              <a:t>занял 22-е место среди вузов страны по критерию </a:t>
            </a:r>
            <a:r>
              <a:rPr lang="ru-RU" sz="800" dirty="0" smtClean="0"/>
              <a:t>«формирование элит», </a:t>
            </a:r>
            <a:r>
              <a:rPr lang="ru-RU" sz="800" dirty="0"/>
              <a:t>а в общем рейтинге вузов - </a:t>
            </a:r>
            <a:r>
              <a:rPr lang="ru-RU" sz="800" dirty="0" smtClean="0"/>
              <a:t>55-е. Эти </a:t>
            </a:r>
            <a:r>
              <a:rPr lang="ru-RU" sz="800" dirty="0"/>
              <a:t>результаты - закономерный результат многолетней творческой устремленности в будущее и богатой </a:t>
            </a:r>
            <a:r>
              <a:rPr lang="ru-RU" sz="800" dirty="0" smtClean="0"/>
              <a:t>истории.</a:t>
            </a:r>
            <a:endParaRPr lang="ru-RU" sz="800" dirty="0"/>
          </a:p>
        </p:txBody>
      </p:sp>
    </p:spTree>
    <p:extLst>
      <p:ext uri="{BB962C8B-B14F-4D97-AF65-F5344CB8AC3E}">
        <p14:creationId xmlns:p14="http://schemas.microsoft.com/office/powerpoint/2010/main" val="8285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2" y="0"/>
            <a:ext cx="12226332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730719" y="-1062641"/>
            <a:ext cx="5298109" cy="89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6267361" y="-1062642"/>
            <a:ext cx="5298109" cy="8983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0718" y="6309278"/>
            <a:ext cx="5398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/>
              <a:t>13</a:t>
            </a:r>
            <a:endParaRPr lang="ru-RU" sz="1400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44546" y="6331039"/>
            <a:ext cx="5402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/>
              <a:t>14</a:t>
            </a:r>
            <a:endParaRPr lang="ru-RU" sz="1400" b="1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771083" y="511700"/>
            <a:ext cx="5217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>
                <a:solidFill>
                  <a:srgbClr val="500000"/>
                </a:solidFill>
              </a:rPr>
              <a:t>Научный рецензируемый журнал</a:t>
            </a:r>
          </a:p>
          <a:p>
            <a:pPr algn="ctr"/>
            <a:r>
              <a:rPr lang="ru-RU" b="1" i="1" dirty="0" smtClean="0">
                <a:solidFill>
                  <a:srgbClr val="500000"/>
                </a:solidFill>
              </a:rPr>
              <a:t>«ВЕСТНИК» </a:t>
            </a:r>
            <a:r>
              <a:rPr lang="ru-RU" b="1" i="1" dirty="0">
                <a:solidFill>
                  <a:srgbClr val="500000"/>
                </a:solidFill>
              </a:rPr>
              <a:t>МГТУ </a:t>
            </a:r>
            <a:r>
              <a:rPr lang="ru-RU" b="1" i="1" dirty="0" smtClean="0">
                <a:solidFill>
                  <a:srgbClr val="500000"/>
                </a:solidFill>
              </a:rPr>
              <a:t>«СТАНКИН»</a:t>
            </a:r>
            <a:endParaRPr lang="ru-RU" b="1" i="1" dirty="0" smtClean="0"/>
          </a:p>
        </p:txBody>
      </p:sp>
      <p:sp>
        <p:nvSpPr>
          <p:cNvPr id="2" name="Прямоугольник 1"/>
          <p:cNvSpPr/>
          <p:nvPr/>
        </p:nvSpPr>
        <p:spPr>
          <a:xfrm>
            <a:off x="1086685" y="2743050"/>
            <a:ext cx="477520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800" dirty="0"/>
          </a:p>
          <a:p>
            <a:r>
              <a:rPr lang="ru-RU" sz="800" dirty="0"/>
              <a:t>Учредитель </a:t>
            </a:r>
            <a:r>
              <a:rPr lang="ru-RU" sz="800" dirty="0" smtClean="0"/>
              <a:t>журнала - ФГБОУ </a:t>
            </a:r>
            <a:r>
              <a:rPr lang="ru-RU" sz="800" dirty="0"/>
              <a:t>ВПО Московский государственный технологический университет </a:t>
            </a:r>
            <a:r>
              <a:rPr lang="ru-RU" sz="800" dirty="0" smtClean="0"/>
              <a:t>«СТАНКИН». Свидетельство </a:t>
            </a:r>
            <a:r>
              <a:rPr lang="ru-RU" sz="800" dirty="0"/>
              <a:t>о регистрации ПИ № ФС77-31574 от 4 апреля 2008 г. выдано Федеральной службой по надзору за соблюдением законодательства в сфере массовых коммуникаций и охране культурного наследия</a:t>
            </a:r>
          </a:p>
          <a:p>
            <a:endParaRPr lang="ru-RU" sz="800" dirty="0"/>
          </a:p>
          <a:p>
            <a:r>
              <a:rPr lang="ru-RU" sz="800" dirty="0" smtClean="0"/>
              <a:t>Журнал </a:t>
            </a:r>
            <a:r>
              <a:rPr lang="ru-RU" sz="800" dirty="0"/>
              <a:t>«Вестник МГТУ «</a:t>
            </a:r>
            <a:r>
              <a:rPr lang="ru-RU" sz="800" dirty="0" err="1"/>
              <a:t>Станкин</a:t>
            </a:r>
            <a:r>
              <a:rPr lang="ru-RU" sz="800" dirty="0"/>
              <a:t>» издается с 2008 года. </a:t>
            </a:r>
            <a:endParaRPr lang="ru-RU" sz="800" dirty="0" smtClean="0"/>
          </a:p>
          <a:p>
            <a:r>
              <a:rPr lang="ru-RU" sz="800" dirty="0" smtClean="0"/>
              <a:t>С </a:t>
            </a:r>
            <a:r>
              <a:rPr lang="ru-RU" sz="800" dirty="0"/>
              <a:t>2015 года постановлением Президиума ВАК  </a:t>
            </a:r>
            <a:r>
              <a:rPr lang="ru-RU" sz="800" dirty="0" err="1"/>
              <a:t>Минобрнауки</a:t>
            </a:r>
            <a:r>
              <a:rPr lang="ru-RU" sz="800" dirty="0"/>
              <a:t> РФ включен в Перечень изданий, предназначенных для публикаций статей аспирантов и докторантов. </a:t>
            </a:r>
            <a:endParaRPr lang="ru-RU" sz="800" dirty="0" smtClean="0"/>
          </a:p>
          <a:p>
            <a:endParaRPr lang="ru-RU" sz="800" dirty="0"/>
          </a:p>
          <a:p>
            <a:r>
              <a:rPr lang="ru-RU" sz="800" dirty="0" smtClean="0"/>
              <a:t>Одной </a:t>
            </a:r>
            <a:r>
              <a:rPr lang="ru-RU" sz="800" dirty="0"/>
              <a:t>из основных задач журнала является информирование ученых, инженерных работников и руководителей предприятий, научных организаций и высших учебных заведений о состоянии и перспективах развития определяющих технологических направлений в машиностроении: новейших технологических процессов, прогрессивных видов материалов, опыта внедрения промышленных роботов, САПР, проблем экономики, энергосбережения и организации производства.</a:t>
            </a:r>
          </a:p>
          <a:p>
            <a:endParaRPr lang="ru-RU" sz="800" dirty="0"/>
          </a:p>
          <a:p>
            <a:r>
              <a:rPr lang="ru-RU" sz="800" dirty="0" smtClean="0"/>
              <a:t>Журнал </a:t>
            </a:r>
            <a:r>
              <a:rPr lang="ru-RU" sz="800" dirty="0"/>
              <a:t>«Вестник МГТУ «</a:t>
            </a:r>
            <a:r>
              <a:rPr lang="ru-RU" sz="800" dirty="0" err="1"/>
              <a:t>Станкин</a:t>
            </a:r>
            <a:r>
              <a:rPr lang="ru-RU" sz="800" dirty="0"/>
              <a:t>» включает в себя разделы, в которых публикуются статьи  по следующим специальностям:</a:t>
            </a:r>
          </a:p>
          <a:p>
            <a:endParaRPr lang="ru-RU" sz="800" dirty="0"/>
          </a:p>
          <a:p>
            <a:r>
              <a:rPr lang="ru-RU" sz="800" dirty="0" smtClean="0"/>
              <a:t>– </a:t>
            </a:r>
            <a:r>
              <a:rPr lang="ru-RU" sz="800" dirty="0"/>
              <a:t>Роботы, </a:t>
            </a:r>
            <a:r>
              <a:rPr lang="ru-RU" sz="800" dirty="0" err="1"/>
              <a:t>мехатроника</a:t>
            </a:r>
            <a:r>
              <a:rPr lang="ru-RU" sz="800" dirty="0"/>
              <a:t> и робототехнические системы (технические науки);</a:t>
            </a:r>
          </a:p>
          <a:p>
            <a:endParaRPr lang="ru-RU" sz="800" dirty="0"/>
          </a:p>
          <a:p>
            <a:r>
              <a:rPr lang="ru-RU" sz="800" dirty="0" smtClean="0"/>
              <a:t>– </a:t>
            </a:r>
            <a:r>
              <a:rPr lang="ru-RU" sz="800" dirty="0"/>
              <a:t>Технология и оборудование механической и физико-технической обработки (технические науки);</a:t>
            </a:r>
          </a:p>
          <a:p>
            <a:endParaRPr lang="ru-RU" sz="800" dirty="0"/>
          </a:p>
          <a:p>
            <a:r>
              <a:rPr lang="ru-RU" sz="800" dirty="0" smtClean="0"/>
              <a:t>– </a:t>
            </a:r>
            <a:r>
              <a:rPr lang="ru-RU" sz="800" dirty="0"/>
              <a:t>Технология машиностроения (технические науки);</a:t>
            </a:r>
          </a:p>
          <a:p>
            <a:endParaRPr lang="ru-RU" sz="800" dirty="0"/>
          </a:p>
          <a:p>
            <a:r>
              <a:rPr lang="ru-RU" sz="800" dirty="0" smtClean="0"/>
              <a:t>– </a:t>
            </a:r>
            <a:r>
              <a:rPr lang="ru-RU" sz="800" dirty="0"/>
              <a:t>Технологии и машины обработки давлением (технические науки);</a:t>
            </a:r>
          </a:p>
          <a:p>
            <a:endParaRPr lang="ru-RU" sz="800" dirty="0"/>
          </a:p>
          <a:p>
            <a:r>
              <a:rPr lang="ru-RU" sz="800" dirty="0" smtClean="0"/>
              <a:t>– </a:t>
            </a:r>
            <a:r>
              <a:rPr lang="ru-RU" sz="800" dirty="0"/>
              <a:t>Автоматизация и управление технологическими процессами и производствами (по отраслям) (технические науки).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09" y="1254642"/>
            <a:ext cx="1045457" cy="148840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434304" y="511700"/>
            <a:ext cx="5217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solidFill>
                  <a:srgbClr val="500000"/>
                </a:solidFill>
              </a:rPr>
              <a:t>Газета «</a:t>
            </a:r>
            <a:r>
              <a:rPr lang="ru-RU" b="1" i="1" dirty="0" err="1" smtClean="0">
                <a:solidFill>
                  <a:srgbClr val="500000"/>
                </a:solidFill>
              </a:rPr>
              <a:t>Станкиновский</a:t>
            </a:r>
            <a:r>
              <a:rPr lang="ru-RU" b="1" i="1" dirty="0" smtClean="0">
                <a:solidFill>
                  <a:srgbClr val="500000"/>
                </a:solidFill>
              </a:rPr>
              <a:t> вестник»</a:t>
            </a:r>
            <a:endParaRPr lang="ru-RU" b="1" i="1" dirty="0">
              <a:solidFill>
                <a:srgbClr val="500000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400" y="1344938"/>
            <a:ext cx="1491951" cy="210391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868" y="1344937"/>
            <a:ext cx="2985774" cy="21039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99" y="3719457"/>
            <a:ext cx="1404969" cy="993168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14" y="3719458"/>
            <a:ext cx="1404352" cy="99316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3" y="3719458"/>
            <a:ext cx="1399016" cy="9858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76" y="5001910"/>
            <a:ext cx="1360592" cy="96077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85" y="5019756"/>
            <a:ext cx="1366395" cy="960779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248" y="5019756"/>
            <a:ext cx="1388881" cy="985184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6577821" y="942587"/>
            <a:ext cx="11224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/>
              <a:t>Издается с 1955 года.</a:t>
            </a:r>
          </a:p>
        </p:txBody>
      </p:sp>
    </p:spTree>
    <p:extLst>
      <p:ext uri="{BB962C8B-B14F-4D97-AF65-F5344CB8AC3E}">
        <p14:creationId xmlns:p14="http://schemas.microsoft.com/office/powerpoint/2010/main" val="37004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2" y="0"/>
            <a:ext cx="12226332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730719" y="-1062641"/>
            <a:ext cx="5298109" cy="89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6267361" y="-1062642"/>
            <a:ext cx="5298109" cy="8983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0718" y="6309278"/>
            <a:ext cx="5398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/>
              <a:t>15</a:t>
            </a:r>
            <a:endParaRPr lang="ru-RU" sz="1400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44546" y="6331039"/>
            <a:ext cx="5402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/>
              <a:t>16</a:t>
            </a:r>
            <a:endParaRPr lang="ru-RU" sz="1400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434304" y="511700"/>
            <a:ext cx="5217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solidFill>
                  <a:srgbClr val="500000"/>
                </a:solidFill>
              </a:rPr>
              <a:t>Газета «</a:t>
            </a:r>
            <a:r>
              <a:rPr lang="ru-RU" b="1" i="1" dirty="0" err="1" smtClean="0">
                <a:solidFill>
                  <a:srgbClr val="500000"/>
                </a:solidFill>
              </a:rPr>
              <a:t>Станкиновский</a:t>
            </a:r>
            <a:r>
              <a:rPr lang="ru-RU" b="1" i="1" dirty="0" smtClean="0">
                <a:solidFill>
                  <a:srgbClr val="500000"/>
                </a:solidFill>
              </a:rPr>
              <a:t> вестник», 2001 год</a:t>
            </a:r>
            <a:endParaRPr lang="ru-RU" b="1" i="1" dirty="0">
              <a:solidFill>
                <a:srgbClr val="5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9722" y="511700"/>
            <a:ext cx="5217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i="1" dirty="0" smtClean="0">
                <a:solidFill>
                  <a:srgbClr val="500000"/>
                </a:solidFill>
              </a:rPr>
              <a:t>Газета «</a:t>
            </a:r>
            <a:r>
              <a:rPr lang="ru-RU" b="1" i="1" dirty="0" err="1" smtClean="0">
                <a:solidFill>
                  <a:srgbClr val="500000"/>
                </a:solidFill>
              </a:rPr>
              <a:t>Станкиновский</a:t>
            </a:r>
            <a:r>
              <a:rPr lang="ru-RU" b="1" i="1" dirty="0" smtClean="0">
                <a:solidFill>
                  <a:srgbClr val="500000"/>
                </a:solidFill>
              </a:rPr>
              <a:t> вестник», 1991 год</a:t>
            </a:r>
            <a:endParaRPr lang="ru-RU" b="1" i="1" dirty="0">
              <a:solidFill>
                <a:srgbClr val="50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" y="1130298"/>
            <a:ext cx="1814760" cy="24823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40" y="3667605"/>
            <a:ext cx="1824328" cy="22584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26" y="1130298"/>
            <a:ext cx="923505" cy="493803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05" y="1331045"/>
            <a:ext cx="1526451" cy="206243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78" y="1331045"/>
            <a:ext cx="1442638" cy="206243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138" y="1331045"/>
            <a:ext cx="1478284" cy="206243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13" y="3798479"/>
            <a:ext cx="1554278" cy="212756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624" y="3798479"/>
            <a:ext cx="1469572" cy="212756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011" y="3772128"/>
            <a:ext cx="1451811" cy="21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1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32" y="0"/>
            <a:ext cx="12226332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730719" y="-1062641"/>
            <a:ext cx="5298109" cy="89832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3"/>
          <a:stretch/>
        </p:blipFill>
        <p:spPr>
          <a:xfrm rot="21356488">
            <a:off x="6267361" y="-1062642"/>
            <a:ext cx="5298109" cy="898328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680718" y="6309278"/>
            <a:ext cx="53981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/>
              <a:t>17</a:t>
            </a:r>
            <a:endParaRPr lang="ru-RU" sz="1400" b="1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44546" y="6331039"/>
            <a:ext cx="54024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b="1" dirty="0" smtClean="0"/>
              <a:t>18</a:t>
            </a:r>
            <a:endParaRPr lang="ru-RU" sz="1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87268" y="676967"/>
            <a:ext cx="4941940" cy="5586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i="1" dirty="0">
                <a:latin typeface="Arial" panose="020B0604020202020204" pitchFamily="34" charset="0"/>
              </a:rPr>
              <a:t>В.П. </a:t>
            </a:r>
            <a:r>
              <a:rPr lang="ru-RU" sz="900" i="1" dirty="0" err="1">
                <a:latin typeface="Arial" panose="020B0604020202020204" pitchFamily="34" charset="0"/>
              </a:rPr>
              <a:t>Вороненко,д.т.н</a:t>
            </a:r>
            <a:r>
              <a:rPr lang="ru-RU" sz="900" i="1" dirty="0">
                <a:latin typeface="Arial" panose="020B0604020202020204" pitchFamily="34" charset="0"/>
              </a:rPr>
              <a:t>., </a:t>
            </a:r>
            <a:endParaRPr lang="ru-RU" sz="900" i="1" dirty="0" smtClean="0">
              <a:latin typeface="Arial" panose="020B0604020202020204" pitchFamily="34" charset="0"/>
            </a:endParaRPr>
          </a:p>
          <a:p>
            <a:r>
              <a:rPr lang="ru-RU" sz="900" i="1" dirty="0" smtClean="0">
                <a:latin typeface="Arial" panose="020B0604020202020204" pitchFamily="34" charset="0"/>
              </a:rPr>
              <a:t>проф</a:t>
            </a:r>
            <a:r>
              <a:rPr lang="ru-RU" sz="900" i="1" dirty="0">
                <a:latin typeface="Arial" panose="020B0604020202020204" pitchFamily="34" charset="0"/>
              </a:rPr>
              <a:t>. кафедры «Технология машиностроения» </a:t>
            </a:r>
            <a:endParaRPr lang="ru-RU" sz="900" i="1" dirty="0" smtClean="0">
              <a:latin typeface="Arial" panose="020B0604020202020204" pitchFamily="34" charset="0"/>
            </a:endParaRPr>
          </a:p>
          <a:p>
            <a:r>
              <a:rPr lang="ru-RU" sz="900" i="1" dirty="0" smtClean="0">
                <a:latin typeface="Arial" panose="020B0604020202020204" pitchFamily="34" charset="0"/>
              </a:rPr>
              <a:t>ФГБОУ </a:t>
            </a:r>
            <a:r>
              <a:rPr lang="ru-RU" sz="900" i="1" dirty="0">
                <a:latin typeface="Arial" panose="020B0604020202020204" pitchFamily="34" charset="0"/>
              </a:rPr>
              <a:t>ВО «МГТУ «СТАНКИН</a:t>
            </a:r>
            <a:r>
              <a:rPr lang="ru-RU" sz="900" i="1" dirty="0" smtClean="0">
                <a:latin typeface="Arial" panose="020B0604020202020204" pitchFamily="34" charset="0"/>
              </a:rPr>
              <a:t>»</a:t>
            </a:r>
          </a:p>
          <a:p>
            <a:endParaRPr lang="ru-RU" sz="900" dirty="0">
              <a:latin typeface="Arial" panose="020B0604020202020204" pitchFamily="34" charset="0"/>
            </a:endParaRPr>
          </a:p>
          <a:p>
            <a:r>
              <a:rPr lang="ru-RU" sz="900" b="1" dirty="0" smtClean="0">
                <a:latin typeface="Arial" panose="020B0604020202020204" pitchFamily="34" charset="0"/>
              </a:rPr>
              <a:t>Кафедра </a:t>
            </a:r>
            <a:r>
              <a:rPr lang="ru-RU" sz="900" b="1" dirty="0">
                <a:latin typeface="Arial" panose="020B0604020202020204" pitchFamily="34" charset="0"/>
              </a:rPr>
              <a:t>«Технология машиностроения» в период Великой Отечественной </a:t>
            </a:r>
            <a:r>
              <a:rPr lang="ru-RU" sz="900" b="1" dirty="0" smtClean="0">
                <a:latin typeface="Arial" panose="020B0604020202020204" pitchFamily="34" charset="0"/>
              </a:rPr>
              <a:t>войны</a:t>
            </a:r>
          </a:p>
          <a:p>
            <a:endParaRPr lang="ru-RU" sz="800" dirty="0">
              <a:latin typeface="Arial" panose="020B0604020202020204" pitchFamily="34" charset="0"/>
            </a:endParaRPr>
          </a:p>
          <a:p>
            <a:r>
              <a:rPr lang="ru-RU" sz="800" dirty="0" smtClean="0">
                <a:latin typeface="Arial" panose="020B0604020202020204" pitchFamily="34" charset="0"/>
              </a:rPr>
              <a:t>Кафедра </a:t>
            </a:r>
            <a:r>
              <a:rPr lang="ru-RU" sz="800" dirty="0">
                <a:latin typeface="Arial" panose="020B0604020202020204" pitchFamily="34" charset="0"/>
              </a:rPr>
              <a:t>технологии машиностроения была </a:t>
            </a:r>
            <a:r>
              <a:rPr lang="ru-RU" sz="800" dirty="0" smtClean="0">
                <a:latin typeface="Arial" panose="020B0604020202020204" pitchFamily="34" charset="0"/>
              </a:rPr>
              <a:t>создана в </a:t>
            </a:r>
            <a:r>
              <a:rPr lang="ru-RU" sz="800" b="1" dirty="0">
                <a:latin typeface="Arial" panose="020B0604020202020204" pitchFamily="34" charset="0"/>
              </a:rPr>
              <a:t>1938 году</a:t>
            </a:r>
            <a:r>
              <a:rPr lang="ru-RU" sz="800" dirty="0">
                <a:latin typeface="Arial" panose="020B0604020202020204" pitchFamily="34" charset="0"/>
              </a:rPr>
              <a:t>. </a:t>
            </a:r>
            <a:endParaRPr lang="ru-RU" sz="800" dirty="0" smtClean="0">
              <a:latin typeface="Arial" panose="020B0604020202020204" pitchFamily="34" charset="0"/>
            </a:endParaRPr>
          </a:p>
          <a:p>
            <a:endParaRPr lang="ru-RU" sz="800" dirty="0" smtClean="0">
              <a:latin typeface="Arial" panose="020B0604020202020204" pitchFamily="34" charset="0"/>
            </a:endParaRPr>
          </a:p>
          <a:p>
            <a:r>
              <a:rPr lang="ru-RU" sz="800" dirty="0" smtClean="0">
                <a:latin typeface="Arial" panose="020B0604020202020204" pitchFamily="34" charset="0"/>
              </a:rPr>
              <a:t>Кафедру </a:t>
            </a:r>
            <a:r>
              <a:rPr lang="ru-RU" sz="800" dirty="0">
                <a:latin typeface="Arial" panose="020B0604020202020204" pitchFamily="34" charset="0"/>
              </a:rPr>
              <a:t>возглавил крупный советский ученый профессор </a:t>
            </a:r>
            <a:r>
              <a:rPr lang="ru-RU" sz="800" dirty="0" err="1">
                <a:latin typeface="Arial" panose="020B0604020202020204" pitchFamily="34" charset="0"/>
              </a:rPr>
              <a:t>А.И.Каширин</a:t>
            </a:r>
            <a:r>
              <a:rPr lang="ru-RU" sz="800" dirty="0">
                <a:latin typeface="Arial" panose="020B0604020202020204" pitchFamily="34" charset="0"/>
              </a:rPr>
              <a:t> </a:t>
            </a:r>
            <a:r>
              <a:rPr lang="ru-RU" sz="800" dirty="0" smtClean="0">
                <a:latin typeface="Arial" panose="020B0604020202020204" pitchFamily="34" charset="0"/>
              </a:rPr>
              <a:t>– один </a:t>
            </a:r>
            <a:r>
              <a:rPr lang="ru-RU" sz="800" dirty="0">
                <a:latin typeface="Arial" panose="020B0604020202020204" pitchFamily="34" charset="0"/>
              </a:rPr>
              <a:t>из основоположников отечественной технологии машиностроения, автор учебников и монографий. Он руководил кафедрой все годы войны, вплоть до 1946 года. Преподавателями кафедры в то время были доценты </a:t>
            </a:r>
            <a:r>
              <a:rPr lang="ru-RU" sz="800" dirty="0" err="1">
                <a:latin typeface="Arial" panose="020B0604020202020204" pitchFamily="34" charset="0"/>
              </a:rPr>
              <a:t>В.Н.Федоров</a:t>
            </a:r>
            <a:r>
              <a:rPr lang="ru-RU" sz="800" dirty="0">
                <a:latin typeface="Arial" panose="020B0604020202020204" pitchFamily="34" charset="0"/>
              </a:rPr>
              <a:t>, </a:t>
            </a:r>
            <a:r>
              <a:rPr lang="ru-RU" sz="800" dirty="0" err="1">
                <a:latin typeface="Arial" panose="020B0604020202020204" pitchFamily="34" charset="0"/>
              </a:rPr>
              <a:t>С.С.Данилов</a:t>
            </a:r>
            <a:r>
              <a:rPr lang="ru-RU" sz="800" dirty="0">
                <a:latin typeface="Arial" panose="020B0604020202020204" pitchFamily="34" charset="0"/>
              </a:rPr>
              <a:t>, </a:t>
            </a:r>
            <a:r>
              <a:rPr lang="ru-RU" sz="800" dirty="0" err="1">
                <a:latin typeface="Arial" panose="020B0604020202020204" pitchFamily="34" charset="0"/>
              </a:rPr>
              <a:t>А.И.Суворов</a:t>
            </a:r>
            <a:r>
              <a:rPr lang="ru-RU" sz="800" dirty="0" smtClean="0">
                <a:latin typeface="Arial" panose="020B0604020202020204" pitchFamily="34" charset="0"/>
              </a:rPr>
              <a:t>.</a:t>
            </a:r>
          </a:p>
          <a:p>
            <a:endParaRPr lang="ru-RU" sz="800" dirty="0" smtClean="0">
              <a:latin typeface="Arial" panose="020B0604020202020204" pitchFamily="34" charset="0"/>
            </a:endParaRPr>
          </a:p>
          <a:p>
            <a:r>
              <a:rPr lang="ru-RU" sz="800" dirty="0" smtClean="0">
                <a:latin typeface="Arial" panose="020B0604020202020204" pitchFamily="34" charset="0"/>
              </a:rPr>
              <a:t>В </a:t>
            </a:r>
            <a:r>
              <a:rPr lang="ru-RU" sz="800" dirty="0">
                <a:latin typeface="Arial" panose="020B0604020202020204" pitchFamily="34" charset="0"/>
              </a:rPr>
              <a:t>период </a:t>
            </a:r>
            <a:r>
              <a:rPr lang="ru-RU" sz="800" dirty="0" err="1" smtClean="0">
                <a:latin typeface="Arial" panose="020B0604020202020204" pitchFamily="34" charset="0"/>
              </a:rPr>
              <a:t>эвакуациии</a:t>
            </a:r>
            <a:r>
              <a:rPr lang="ru-RU" sz="800" dirty="0" smtClean="0">
                <a:latin typeface="Arial" panose="020B0604020202020204" pitchFamily="34" charset="0"/>
              </a:rPr>
              <a:t> </a:t>
            </a:r>
            <a:r>
              <a:rPr lang="ru-RU" sz="800" dirty="0" err="1" smtClean="0">
                <a:latin typeface="Arial" panose="020B0604020202020204" pitchFamily="34" charset="0"/>
              </a:rPr>
              <a:t>нститута</a:t>
            </a:r>
            <a:r>
              <a:rPr lang="ru-RU" sz="800" dirty="0" smtClean="0">
                <a:latin typeface="Arial" panose="020B0604020202020204" pitchFamily="34" charset="0"/>
              </a:rPr>
              <a:t> </a:t>
            </a:r>
            <a:r>
              <a:rPr lang="ru-RU" sz="800" dirty="0">
                <a:latin typeface="Arial" panose="020B0604020202020204" pitchFamily="34" charset="0"/>
              </a:rPr>
              <a:t>в Томск в начале </a:t>
            </a:r>
            <a:r>
              <a:rPr lang="ru-RU" sz="800" b="1" dirty="0">
                <a:latin typeface="Arial" panose="020B0604020202020204" pitchFamily="34" charset="0"/>
              </a:rPr>
              <a:t>1942 года </a:t>
            </a:r>
            <a:r>
              <a:rPr lang="ru-RU" sz="800" dirty="0">
                <a:latin typeface="Arial" panose="020B0604020202020204" pitchFamily="34" charset="0"/>
              </a:rPr>
              <a:t>преподавательский состав кафедры пополнился педагогами местного института и эвакуированными специалистами. Проводились работы по модернизации станков для изготовления вооружения, проектировались приспособления и оснастка</a:t>
            </a:r>
            <a:r>
              <a:rPr lang="ru-RU" sz="800" dirty="0" smtClean="0">
                <a:latin typeface="Arial" panose="020B0604020202020204" pitchFamily="34" charset="0"/>
              </a:rPr>
              <a:t>.</a:t>
            </a:r>
          </a:p>
          <a:p>
            <a:endParaRPr lang="ru-RU" sz="800" dirty="0" smtClean="0">
              <a:latin typeface="Arial" panose="020B0604020202020204" pitchFamily="34" charset="0"/>
            </a:endParaRPr>
          </a:p>
          <a:p>
            <a:r>
              <a:rPr lang="ru-RU" sz="800" dirty="0" smtClean="0">
                <a:latin typeface="Arial" panose="020B0604020202020204" pitchFamily="34" charset="0"/>
              </a:rPr>
              <a:t>За </a:t>
            </a:r>
            <a:r>
              <a:rPr lang="ru-RU" sz="800" b="1" dirty="0">
                <a:latin typeface="Arial" panose="020B0604020202020204" pitchFamily="34" charset="0"/>
              </a:rPr>
              <a:t>1941</a:t>
            </a:r>
            <a:r>
              <a:rPr lang="ru-RU" sz="800" b="1" dirty="0">
                <a:latin typeface="Courier New" panose="02070309020205020404" pitchFamily="49" charset="0"/>
              </a:rPr>
              <a:t>-</a:t>
            </a:r>
            <a:r>
              <a:rPr lang="ru-RU" sz="800" b="1" dirty="0">
                <a:latin typeface="Arial" panose="020B0604020202020204" pitchFamily="34" charset="0"/>
              </a:rPr>
              <a:t>1945 гг. </a:t>
            </a:r>
            <a:r>
              <a:rPr lang="ru-RU" sz="800" dirty="0">
                <a:latin typeface="Arial" panose="020B0604020202020204" pitchFamily="34" charset="0"/>
              </a:rPr>
              <a:t>по специальности «Технология машиностроения» было подготовлено 234 инженера. Самоотверженным трудом ученые кафедры и </a:t>
            </a:r>
            <a:r>
              <a:rPr lang="ru-RU" sz="800" dirty="0" err="1">
                <a:latin typeface="Arial" panose="020B0604020202020204" pitchFamily="34" charset="0"/>
              </a:rPr>
              <a:t>Станкина</a:t>
            </a:r>
            <a:r>
              <a:rPr lang="ru-RU" sz="800" dirty="0">
                <a:latin typeface="Arial" panose="020B0604020202020204" pitchFamily="34" charset="0"/>
              </a:rPr>
              <a:t> в целом внесли существенный вклад в укрепление обороноспособности страны. Государственных премий удостоены их достижения в области усовершенствования технологии производства боеприпасов, методов получения точной резьбы, обеспечивающих значительное увеличение производительности</a:t>
            </a:r>
            <a:r>
              <a:rPr lang="ru-RU" sz="800" dirty="0" smtClean="0">
                <a:latin typeface="Arial" panose="020B0604020202020204" pitchFamily="34" charset="0"/>
              </a:rPr>
              <a:t>.</a:t>
            </a:r>
          </a:p>
          <a:p>
            <a:endParaRPr lang="ru-RU" sz="800" dirty="0" smtClean="0">
              <a:latin typeface="Arial" panose="020B0604020202020204" pitchFamily="34" charset="0"/>
            </a:endParaRPr>
          </a:p>
          <a:p>
            <a:r>
              <a:rPr lang="ru-RU" sz="800" dirty="0" smtClean="0">
                <a:latin typeface="Arial" panose="020B0604020202020204" pitchFamily="34" charset="0"/>
              </a:rPr>
              <a:t>Широкое </a:t>
            </a:r>
            <a:r>
              <a:rPr lang="ru-RU" sz="800" dirty="0">
                <a:latin typeface="Arial" panose="020B0604020202020204" pitchFamily="34" charset="0"/>
              </a:rPr>
              <a:t>практическое применение получили теории базирования и размерных цепей, разработанные доктором технических наук, профессором </a:t>
            </a:r>
            <a:r>
              <a:rPr lang="ru-RU" sz="800" dirty="0" err="1">
                <a:latin typeface="Arial" panose="020B0604020202020204" pitchFamily="34" charset="0"/>
              </a:rPr>
              <a:t>Балакшиным</a:t>
            </a:r>
            <a:r>
              <a:rPr lang="ru-RU" sz="800" dirty="0">
                <a:latin typeface="Arial" panose="020B0604020202020204" pitchFamily="34" charset="0"/>
              </a:rPr>
              <a:t> Б.С., возглавившим кафедру в 1946 году. Он основал новую научную технологическую школу, </a:t>
            </a:r>
            <a:r>
              <a:rPr lang="ru-RU" sz="800" dirty="0" smtClean="0">
                <a:latin typeface="Arial" panose="020B0604020202020204" pitchFamily="34" charset="0"/>
              </a:rPr>
              <a:t>идеи и </a:t>
            </a:r>
            <a:r>
              <a:rPr lang="ru-RU" sz="800" dirty="0">
                <a:latin typeface="Arial" panose="020B0604020202020204" pitchFamily="34" charset="0"/>
              </a:rPr>
              <a:t>труды которой получили повсеместное признание, как в нашей стране, так и за </a:t>
            </a:r>
            <a:r>
              <a:rPr lang="ru-RU" sz="800" dirty="0" smtClean="0">
                <a:latin typeface="Arial" panose="020B0604020202020204" pitchFamily="34" charset="0"/>
              </a:rPr>
              <a:t>рубежом.</a:t>
            </a:r>
          </a:p>
          <a:p>
            <a:endParaRPr lang="ru-RU" sz="800" dirty="0" smtClean="0">
              <a:latin typeface="Arial" panose="020B0604020202020204" pitchFamily="34" charset="0"/>
            </a:endParaRPr>
          </a:p>
          <a:p>
            <a:r>
              <a:rPr lang="ru-RU" sz="800" dirty="0" smtClean="0">
                <a:latin typeface="Arial" panose="020B0604020202020204" pitchFamily="34" charset="0"/>
              </a:rPr>
              <a:t>Необходимо </a:t>
            </a:r>
            <a:r>
              <a:rPr lang="ru-RU" sz="800" dirty="0">
                <a:latin typeface="Arial" panose="020B0604020202020204" pitchFamily="34" charset="0"/>
              </a:rPr>
              <a:t>отметить большой вклад в развитии кафедры профессора </a:t>
            </a:r>
            <a:r>
              <a:rPr lang="ru-RU" sz="800" dirty="0" err="1">
                <a:latin typeface="Arial" panose="020B0604020202020204" pitchFamily="34" charset="0"/>
              </a:rPr>
              <a:t>Чарнко</a:t>
            </a:r>
            <a:r>
              <a:rPr lang="ru-RU" sz="800" dirty="0">
                <a:latin typeface="Arial" panose="020B0604020202020204" pitchFamily="34" charset="0"/>
              </a:rPr>
              <a:t> Д.М., который с 1933 года работал главным инженером Сталинградского тракторного завода, в последующие годы –главным технологом Министерства станкостроения, участвовал в реконструкции и переоборудовании многих станкостроительных заводов и затем пришел работать на кафедру технологии машиностроения. </a:t>
            </a:r>
            <a:endParaRPr lang="ru-RU" sz="800" dirty="0" smtClean="0">
              <a:latin typeface="Arial" panose="020B0604020202020204" pitchFamily="34" charset="0"/>
            </a:endParaRPr>
          </a:p>
          <a:p>
            <a:endParaRPr lang="ru-RU" sz="800" dirty="0" smtClean="0">
              <a:latin typeface="Arial" panose="020B0604020202020204" pitchFamily="34" charset="0"/>
            </a:endParaRPr>
          </a:p>
          <a:p>
            <a:r>
              <a:rPr lang="ru-RU" sz="800" dirty="0" smtClean="0">
                <a:latin typeface="Arial" panose="020B0604020202020204" pitchFamily="34" charset="0"/>
              </a:rPr>
              <a:t>После </a:t>
            </a:r>
            <a:r>
              <a:rPr lang="ru-RU" sz="800" dirty="0">
                <a:latin typeface="Arial" panose="020B0604020202020204" pitchFamily="34" charset="0"/>
              </a:rPr>
              <a:t>смерти профессора </a:t>
            </a:r>
            <a:r>
              <a:rPr lang="ru-RU" sz="800" dirty="0" err="1">
                <a:latin typeface="Arial" panose="020B0604020202020204" pitchFamily="34" charset="0"/>
              </a:rPr>
              <a:t>Балакшина</a:t>
            </a:r>
            <a:r>
              <a:rPr lang="ru-RU" sz="800" dirty="0">
                <a:latin typeface="Arial" panose="020B0604020202020204" pitchFamily="34" charset="0"/>
              </a:rPr>
              <a:t> Б.С. кафедру возглавил участник Великой Отечественной войны профессор Колесов И.М., который впервые раскрыл количественную связь погрешностей формы, относительного поворота и размеров поверхностей деталей</a:t>
            </a:r>
            <a:r>
              <a:rPr lang="ru-RU" sz="800" dirty="0" smtClean="0">
                <a:latin typeface="Arial" panose="020B0604020202020204" pitchFamily="34" charset="0"/>
              </a:rPr>
              <a:t>.</a:t>
            </a:r>
          </a:p>
          <a:p>
            <a:endParaRPr lang="ru-RU" sz="800" dirty="0" smtClean="0">
              <a:latin typeface="Arial" panose="020B0604020202020204" pitchFamily="34" charset="0"/>
            </a:endParaRPr>
          </a:p>
          <a:p>
            <a:r>
              <a:rPr lang="ru-RU" sz="800" dirty="0" smtClean="0">
                <a:latin typeface="Arial" panose="020B0604020202020204" pitchFamily="34" charset="0"/>
              </a:rPr>
              <a:t>В </a:t>
            </a:r>
            <a:r>
              <a:rPr lang="ru-RU" sz="800" dirty="0">
                <a:latin typeface="Arial" panose="020B0604020202020204" pitchFamily="34" charset="0"/>
              </a:rPr>
              <a:t>настоящее время кафедра технологии машиностроения продолжает славные традиции своих основателей и учителей. Развиваются работы в области инжиниринга производственных систем в цифровом машиностроении. Кафедра единственная в университете выпускает инженеров по специальности </a:t>
            </a:r>
            <a:r>
              <a:rPr lang="ru-RU" sz="800" dirty="0" smtClean="0">
                <a:latin typeface="Arial" panose="020B0604020202020204" pitchFamily="34" charset="0"/>
              </a:rPr>
              <a:t>«</a:t>
            </a:r>
            <a:r>
              <a:rPr lang="ru-RU" sz="800" dirty="0">
                <a:latin typeface="Arial" panose="020B0604020202020204" pitchFamily="34" charset="0"/>
              </a:rPr>
              <a:t>Проектирование технологических машин и комплексов». Развивается сотрудничество со стратегическими предприятиями отечественного </a:t>
            </a:r>
            <a:r>
              <a:rPr lang="ru-RU" sz="800" dirty="0" smtClean="0">
                <a:latin typeface="Arial" panose="020B0604020202020204" pitchFamily="34" charset="0"/>
              </a:rPr>
              <a:t>машиностроения.</a:t>
            </a:r>
            <a:endParaRPr lang="ru-RU" sz="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02" y="3430760"/>
            <a:ext cx="3646967" cy="28323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73" y="466676"/>
            <a:ext cx="3660096" cy="28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5885</Words>
  <Application>Microsoft Office PowerPoint</Application>
  <PresentationFormat>Широкоэкранный</PresentationFormat>
  <Paragraphs>177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Olga</dc:creator>
  <cp:lastModifiedBy>Olga</cp:lastModifiedBy>
  <cp:revision>58</cp:revision>
  <dcterms:created xsi:type="dcterms:W3CDTF">2020-08-18T16:07:56Z</dcterms:created>
  <dcterms:modified xsi:type="dcterms:W3CDTF">2020-08-31T14:02:13Z</dcterms:modified>
</cp:coreProperties>
</file>